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9440D-1C19-4C5A-A3D0-1AA9F494D8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6F9E40-9C61-495D-818B-41EAA2CF2B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2EDA682-A581-4EE7-9D5E-CBB236073FF6}"/>
              </a:ext>
            </a:extLst>
          </p:cNvPr>
          <p:cNvSpPr>
            <a:spLocks noGrp="1"/>
          </p:cNvSpPr>
          <p:nvPr>
            <p:ph type="dt" sz="half" idx="10"/>
          </p:nvPr>
        </p:nvSpPr>
        <p:spPr/>
        <p:txBody>
          <a:bodyPr/>
          <a:lstStyle/>
          <a:p>
            <a:fld id="{EBD3C49E-62F4-4AD3-B51C-C8C3D6F7C1DE}" type="datetimeFigureOut">
              <a:rPr lang="en-US" smtClean="0"/>
              <a:t>4/30/2018</a:t>
            </a:fld>
            <a:endParaRPr lang="en-US"/>
          </a:p>
        </p:txBody>
      </p:sp>
      <p:sp>
        <p:nvSpPr>
          <p:cNvPr id="5" name="Footer Placeholder 4">
            <a:extLst>
              <a:ext uri="{FF2B5EF4-FFF2-40B4-BE49-F238E27FC236}">
                <a16:creationId xmlns:a16="http://schemas.microsoft.com/office/drawing/2014/main" id="{62C7A87D-F24C-402E-B86D-03A9884F32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A0CEF9-7E42-49C9-9671-7754C8FD0D56}"/>
              </a:ext>
            </a:extLst>
          </p:cNvPr>
          <p:cNvSpPr>
            <a:spLocks noGrp="1"/>
          </p:cNvSpPr>
          <p:nvPr>
            <p:ph type="sldNum" sz="quarter" idx="12"/>
          </p:nvPr>
        </p:nvSpPr>
        <p:spPr/>
        <p:txBody>
          <a:bodyPr/>
          <a:lstStyle/>
          <a:p>
            <a:fld id="{7B9AB3AE-1BE3-4050-8496-FDA59FCC4ECB}" type="slidenum">
              <a:rPr lang="en-US" smtClean="0"/>
              <a:t>‹#›</a:t>
            </a:fld>
            <a:endParaRPr lang="en-US"/>
          </a:p>
        </p:txBody>
      </p:sp>
    </p:spTree>
    <p:extLst>
      <p:ext uri="{BB962C8B-B14F-4D97-AF65-F5344CB8AC3E}">
        <p14:creationId xmlns:p14="http://schemas.microsoft.com/office/powerpoint/2010/main" val="980539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C6C04-A299-45D2-8E5A-37FF380FE6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1BEAF3-8124-4AFA-A695-F65C6F7FC2E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B49882-CFF3-4506-BBD1-93A1489B15DB}"/>
              </a:ext>
            </a:extLst>
          </p:cNvPr>
          <p:cNvSpPr>
            <a:spLocks noGrp="1"/>
          </p:cNvSpPr>
          <p:nvPr>
            <p:ph type="dt" sz="half" idx="10"/>
          </p:nvPr>
        </p:nvSpPr>
        <p:spPr/>
        <p:txBody>
          <a:bodyPr/>
          <a:lstStyle/>
          <a:p>
            <a:fld id="{EBD3C49E-62F4-4AD3-B51C-C8C3D6F7C1DE}" type="datetimeFigureOut">
              <a:rPr lang="en-US" smtClean="0"/>
              <a:t>4/30/2018</a:t>
            </a:fld>
            <a:endParaRPr lang="en-US"/>
          </a:p>
        </p:txBody>
      </p:sp>
      <p:sp>
        <p:nvSpPr>
          <p:cNvPr id="5" name="Footer Placeholder 4">
            <a:extLst>
              <a:ext uri="{FF2B5EF4-FFF2-40B4-BE49-F238E27FC236}">
                <a16:creationId xmlns:a16="http://schemas.microsoft.com/office/drawing/2014/main" id="{62F455F8-A9BB-4AF5-AB69-3F87465CFD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4FBEBD-6782-40D9-AB1B-912F964BFD71}"/>
              </a:ext>
            </a:extLst>
          </p:cNvPr>
          <p:cNvSpPr>
            <a:spLocks noGrp="1"/>
          </p:cNvSpPr>
          <p:nvPr>
            <p:ph type="sldNum" sz="quarter" idx="12"/>
          </p:nvPr>
        </p:nvSpPr>
        <p:spPr/>
        <p:txBody>
          <a:bodyPr/>
          <a:lstStyle/>
          <a:p>
            <a:fld id="{7B9AB3AE-1BE3-4050-8496-FDA59FCC4ECB}" type="slidenum">
              <a:rPr lang="en-US" smtClean="0"/>
              <a:t>‹#›</a:t>
            </a:fld>
            <a:endParaRPr lang="en-US"/>
          </a:p>
        </p:txBody>
      </p:sp>
    </p:spTree>
    <p:extLst>
      <p:ext uri="{BB962C8B-B14F-4D97-AF65-F5344CB8AC3E}">
        <p14:creationId xmlns:p14="http://schemas.microsoft.com/office/powerpoint/2010/main" val="2786865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2D4075-97A8-48AB-A61D-580C33C15F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2DEA0CC-16A0-40DE-995C-5511B47FFBD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7B71EB-B79C-460D-A4C1-4559AD24F4CD}"/>
              </a:ext>
            </a:extLst>
          </p:cNvPr>
          <p:cNvSpPr>
            <a:spLocks noGrp="1"/>
          </p:cNvSpPr>
          <p:nvPr>
            <p:ph type="dt" sz="half" idx="10"/>
          </p:nvPr>
        </p:nvSpPr>
        <p:spPr/>
        <p:txBody>
          <a:bodyPr/>
          <a:lstStyle/>
          <a:p>
            <a:fld id="{EBD3C49E-62F4-4AD3-B51C-C8C3D6F7C1DE}" type="datetimeFigureOut">
              <a:rPr lang="en-US" smtClean="0"/>
              <a:t>4/30/2018</a:t>
            </a:fld>
            <a:endParaRPr lang="en-US"/>
          </a:p>
        </p:txBody>
      </p:sp>
      <p:sp>
        <p:nvSpPr>
          <p:cNvPr id="5" name="Footer Placeholder 4">
            <a:extLst>
              <a:ext uri="{FF2B5EF4-FFF2-40B4-BE49-F238E27FC236}">
                <a16:creationId xmlns:a16="http://schemas.microsoft.com/office/drawing/2014/main" id="{5120617B-212A-451B-8824-950427881F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BE577D-435A-494E-870D-CAEF1899C479}"/>
              </a:ext>
            </a:extLst>
          </p:cNvPr>
          <p:cNvSpPr>
            <a:spLocks noGrp="1"/>
          </p:cNvSpPr>
          <p:nvPr>
            <p:ph type="sldNum" sz="quarter" idx="12"/>
          </p:nvPr>
        </p:nvSpPr>
        <p:spPr/>
        <p:txBody>
          <a:bodyPr/>
          <a:lstStyle/>
          <a:p>
            <a:fld id="{7B9AB3AE-1BE3-4050-8496-FDA59FCC4ECB}" type="slidenum">
              <a:rPr lang="en-US" smtClean="0"/>
              <a:t>‹#›</a:t>
            </a:fld>
            <a:endParaRPr lang="en-US"/>
          </a:p>
        </p:txBody>
      </p:sp>
    </p:spTree>
    <p:extLst>
      <p:ext uri="{BB962C8B-B14F-4D97-AF65-F5344CB8AC3E}">
        <p14:creationId xmlns:p14="http://schemas.microsoft.com/office/powerpoint/2010/main" val="2831307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B9630-506F-4EB9-A384-FA71759672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C86ABC-81C3-4E66-90CA-F036A0EE39D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CC8E2-8384-4328-94BC-41769AAD267F}"/>
              </a:ext>
            </a:extLst>
          </p:cNvPr>
          <p:cNvSpPr>
            <a:spLocks noGrp="1"/>
          </p:cNvSpPr>
          <p:nvPr>
            <p:ph type="dt" sz="half" idx="10"/>
          </p:nvPr>
        </p:nvSpPr>
        <p:spPr/>
        <p:txBody>
          <a:bodyPr/>
          <a:lstStyle/>
          <a:p>
            <a:fld id="{EBD3C49E-62F4-4AD3-B51C-C8C3D6F7C1DE}" type="datetimeFigureOut">
              <a:rPr lang="en-US" smtClean="0"/>
              <a:t>4/30/2018</a:t>
            </a:fld>
            <a:endParaRPr lang="en-US"/>
          </a:p>
        </p:txBody>
      </p:sp>
      <p:sp>
        <p:nvSpPr>
          <p:cNvPr id="5" name="Footer Placeholder 4">
            <a:extLst>
              <a:ext uri="{FF2B5EF4-FFF2-40B4-BE49-F238E27FC236}">
                <a16:creationId xmlns:a16="http://schemas.microsoft.com/office/drawing/2014/main" id="{C171A40D-F90C-4502-AFFF-70B5D50276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11CF0A-C3C0-4168-98A8-80C6D65F392A}"/>
              </a:ext>
            </a:extLst>
          </p:cNvPr>
          <p:cNvSpPr>
            <a:spLocks noGrp="1"/>
          </p:cNvSpPr>
          <p:nvPr>
            <p:ph type="sldNum" sz="quarter" idx="12"/>
          </p:nvPr>
        </p:nvSpPr>
        <p:spPr/>
        <p:txBody>
          <a:bodyPr/>
          <a:lstStyle/>
          <a:p>
            <a:fld id="{7B9AB3AE-1BE3-4050-8496-FDA59FCC4ECB}" type="slidenum">
              <a:rPr lang="en-US" smtClean="0"/>
              <a:t>‹#›</a:t>
            </a:fld>
            <a:endParaRPr lang="en-US"/>
          </a:p>
        </p:txBody>
      </p:sp>
    </p:spTree>
    <p:extLst>
      <p:ext uri="{BB962C8B-B14F-4D97-AF65-F5344CB8AC3E}">
        <p14:creationId xmlns:p14="http://schemas.microsoft.com/office/powerpoint/2010/main" val="3658970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1C7DE-3819-4DEE-9456-B2877C9DCA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A061F8-BFD8-4FD2-83A1-B0B926D46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6E8517A-3D4A-448D-AC17-F4D9A688165E}"/>
              </a:ext>
            </a:extLst>
          </p:cNvPr>
          <p:cNvSpPr>
            <a:spLocks noGrp="1"/>
          </p:cNvSpPr>
          <p:nvPr>
            <p:ph type="dt" sz="half" idx="10"/>
          </p:nvPr>
        </p:nvSpPr>
        <p:spPr/>
        <p:txBody>
          <a:bodyPr/>
          <a:lstStyle/>
          <a:p>
            <a:fld id="{EBD3C49E-62F4-4AD3-B51C-C8C3D6F7C1DE}" type="datetimeFigureOut">
              <a:rPr lang="en-US" smtClean="0"/>
              <a:t>4/30/2018</a:t>
            </a:fld>
            <a:endParaRPr lang="en-US"/>
          </a:p>
        </p:txBody>
      </p:sp>
      <p:sp>
        <p:nvSpPr>
          <p:cNvPr id="5" name="Footer Placeholder 4">
            <a:extLst>
              <a:ext uri="{FF2B5EF4-FFF2-40B4-BE49-F238E27FC236}">
                <a16:creationId xmlns:a16="http://schemas.microsoft.com/office/drawing/2014/main" id="{3DAC2326-A5AE-4429-9E36-C11968CFB1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1CD657-69A4-4113-9EF5-D2276A331F41}"/>
              </a:ext>
            </a:extLst>
          </p:cNvPr>
          <p:cNvSpPr>
            <a:spLocks noGrp="1"/>
          </p:cNvSpPr>
          <p:nvPr>
            <p:ph type="sldNum" sz="quarter" idx="12"/>
          </p:nvPr>
        </p:nvSpPr>
        <p:spPr/>
        <p:txBody>
          <a:bodyPr/>
          <a:lstStyle/>
          <a:p>
            <a:fld id="{7B9AB3AE-1BE3-4050-8496-FDA59FCC4ECB}" type="slidenum">
              <a:rPr lang="en-US" smtClean="0"/>
              <a:t>‹#›</a:t>
            </a:fld>
            <a:endParaRPr lang="en-US"/>
          </a:p>
        </p:txBody>
      </p:sp>
    </p:spTree>
    <p:extLst>
      <p:ext uri="{BB962C8B-B14F-4D97-AF65-F5344CB8AC3E}">
        <p14:creationId xmlns:p14="http://schemas.microsoft.com/office/powerpoint/2010/main" val="3689387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40F6D-24C9-4A32-94B4-372930116B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BE8B93-48DE-41AF-8DBE-7EACAA0533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C04602-F3C5-484F-8BB1-CF65DB0ABDC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87DD02-8CAF-4CA1-BC68-6306264F253A}"/>
              </a:ext>
            </a:extLst>
          </p:cNvPr>
          <p:cNvSpPr>
            <a:spLocks noGrp="1"/>
          </p:cNvSpPr>
          <p:nvPr>
            <p:ph type="dt" sz="half" idx="10"/>
          </p:nvPr>
        </p:nvSpPr>
        <p:spPr/>
        <p:txBody>
          <a:bodyPr/>
          <a:lstStyle/>
          <a:p>
            <a:fld id="{EBD3C49E-62F4-4AD3-B51C-C8C3D6F7C1DE}" type="datetimeFigureOut">
              <a:rPr lang="en-US" smtClean="0"/>
              <a:t>4/30/2018</a:t>
            </a:fld>
            <a:endParaRPr lang="en-US"/>
          </a:p>
        </p:txBody>
      </p:sp>
      <p:sp>
        <p:nvSpPr>
          <p:cNvPr id="6" name="Footer Placeholder 5">
            <a:extLst>
              <a:ext uri="{FF2B5EF4-FFF2-40B4-BE49-F238E27FC236}">
                <a16:creationId xmlns:a16="http://schemas.microsoft.com/office/drawing/2014/main" id="{F02BAAD7-0148-4159-8DE2-C1363B8E7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88F181-D759-43B2-BD66-91F75754D485}"/>
              </a:ext>
            </a:extLst>
          </p:cNvPr>
          <p:cNvSpPr>
            <a:spLocks noGrp="1"/>
          </p:cNvSpPr>
          <p:nvPr>
            <p:ph type="sldNum" sz="quarter" idx="12"/>
          </p:nvPr>
        </p:nvSpPr>
        <p:spPr/>
        <p:txBody>
          <a:bodyPr/>
          <a:lstStyle/>
          <a:p>
            <a:fld id="{7B9AB3AE-1BE3-4050-8496-FDA59FCC4ECB}" type="slidenum">
              <a:rPr lang="en-US" smtClean="0"/>
              <a:t>‹#›</a:t>
            </a:fld>
            <a:endParaRPr lang="en-US"/>
          </a:p>
        </p:txBody>
      </p:sp>
    </p:spTree>
    <p:extLst>
      <p:ext uri="{BB962C8B-B14F-4D97-AF65-F5344CB8AC3E}">
        <p14:creationId xmlns:p14="http://schemas.microsoft.com/office/powerpoint/2010/main" val="3587688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1013-7236-40B2-BBD5-72EBA3F79E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4C8100-E648-47FE-81C4-66DD5DF124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6B75922-A9EE-40A9-81D9-0DFA6AEBE1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CC664B-BCD1-4803-8D12-2C66ED743F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D4E4ECB-1C36-4DC0-9860-8E1DAFD7FA8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63F5D77-79DC-4CDC-93AA-BB81541CE449}"/>
              </a:ext>
            </a:extLst>
          </p:cNvPr>
          <p:cNvSpPr>
            <a:spLocks noGrp="1"/>
          </p:cNvSpPr>
          <p:nvPr>
            <p:ph type="dt" sz="half" idx="10"/>
          </p:nvPr>
        </p:nvSpPr>
        <p:spPr/>
        <p:txBody>
          <a:bodyPr/>
          <a:lstStyle/>
          <a:p>
            <a:fld id="{EBD3C49E-62F4-4AD3-B51C-C8C3D6F7C1DE}" type="datetimeFigureOut">
              <a:rPr lang="en-US" smtClean="0"/>
              <a:t>4/30/2018</a:t>
            </a:fld>
            <a:endParaRPr lang="en-US"/>
          </a:p>
        </p:txBody>
      </p:sp>
      <p:sp>
        <p:nvSpPr>
          <p:cNvPr id="8" name="Footer Placeholder 7">
            <a:extLst>
              <a:ext uri="{FF2B5EF4-FFF2-40B4-BE49-F238E27FC236}">
                <a16:creationId xmlns:a16="http://schemas.microsoft.com/office/drawing/2014/main" id="{202D1E5E-B608-4161-B668-8F82715A1B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1DE323E-AE7F-4D01-8D45-4C34F8559624}"/>
              </a:ext>
            </a:extLst>
          </p:cNvPr>
          <p:cNvSpPr>
            <a:spLocks noGrp="1"/>
          </p:cNvSpPr>
          <p:nvPr>
            <p:ph type="sldNum" sz="quarter" idx="12"/>
          </p:nvPr>
        </p:nvSpPr>
        <p:spPr/>
        <p:txBody>
          <a:bodyPr/>
          <a:lstStyle/>
          <a:p>
            <a:fld id="{7B9AB3AE-1BE3-4050-8496-FDA59FCC4ECB}" type="slidenum">
              <a:rPr lang="en-US" smtClean="0"/>
              <a:t>‹#›</a:t>
            </a:fld>
            <a:endParaRPr lang="en-US"/>
          </a:p>
        </p:txBody>
      </p:sp>
    </p:spTree>
    <p:extLst>
      <p:ext uri="{BB962C8B-B14F-4D97-AF65-F5344CB8AC3E}">
        <p14:creationId xmlns:p14="http://schemas.microsoft.com/office/powerpoint/2010/main" val="1874196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45C97-D2CE-495C-9F03-7B5E8E48FF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345B00-E39D-4140-AA12-7F1FBF0C7C1D}"/>
              </a:ext>
            </a:extLst>
          </p:cNvPr>
          <p:cNvSpPr>
            <a:spLocks noGrp="1"/>
          </p:cNvSpPr>
          <p:nvPr>
            <p:ph type="dt" sz="half" idx="10"/>
          </p:nvPr>
        </p:nvSpPr>
        <p:spPr/>
        <p:txBody>
          <a:bodyPr/>
          <a:lstStyle/>
          <a:p>
            <a:fld id="{EBD3C49E-62F4-4AD3-B51C-C8C3D6F7C1DE}" type="datetimeFigureOut">
              <a:rPr lang="en-US" smtClean="0"/>
              <a:t>4/30/2018</a:t>
            </a:fld>
            <a:endParaRPr lang="en-US"/>
          </a:p>
        </p:txBody>
      </p:sp>
      <p:sp>
        <p:nvSpPr>
          <p:cNvPr id="4" name="Footer Placeholder 3">
            <a:extLst>
              <a:ext uri="{FF2B5EF4-FFF2-40B4-BE49-F238E27FC236}">
                <a16:creationId xmlns:a16="http://schemas.microsoft.com/office/drawing/2014/main" id="{9AF6963E-1311-428B-9C95-0AB8C1DB50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D0B61F-4513-490A-9466-BC337F516F29}"/>
              </a:ext>
            </a:extLst>
          </p:cNvPr>
          <p:cNvSpPr>
            <a:spLocks noGrp="1"/>
          </p:cNvSpPr>
          <p:nvPr>
            <p:ph type="sldNum" sz="quarter" idx="12"/>
          </p:nvPr>
        </p:nvSpPr>
        <p:spPr/>
        <p:txBody>
          <a:bodyPr/>
          <a:lstStyle/>
          <a:p>
            <a:fld id="{7B9AB3AE-1BE3-4050-8496-FDA59FCC4ECB}" type="slidenum">
              <a:rPr lang="en-US" smtClean="0"/>
              <a:t>‹#›</a:t>
            </a:fld>
            <a:endParaRPr lang="en-US"/>
          </a:p>
        </p:txBody>
      </p:sp>
    </p:spTree>
    <p:extLst>
      <p:ext uri="{BB962C8B-B14F-4D97-AF65-F5344CB8AC3E}">
        <p14:creationId xmlns:p14="http://schemas.microsoft.com/office/powerpoint/2010/main" val="422035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CFBD7C-55F9-4468-AF7F-EF17BD284D28}"/>
              </a:ext>
            </a:extLst>
          </p:cNvPr>
          <p:cNvSpPr>
            <a:spLocks noGrp="1"/>
          </p:cNvSpPr>
          <p:nvPr>
            <p:ph type="dt" sz="half" idx="10"/>
          </p:nvPr>
        </p:nvSpPr>
        <p:spPr/>
        <p:txBody>
          <a:bodyPr/>
          <a:lstStyle/>
          <a:p>
            <a:fld id="{EBD3C49E-62F4-4AD3-B51C-C8C3D6F7C1DE}" type="datetimeFigureOut">
              <a:rPr lang="en-US" smtClean="0"/>
              <a:t>4/30/2018</a:t>
            </a:fld>
            <a:endParaRPr lang="en-US"/>
          </a:p>
        </p:txBody>
      </p:sp>
      <p:sp>
        <p:nvSpPr>
          <p:cNvPr id="3" name="Footer Placeholder 2">
            <a:extLst>
              <a:ext uri="{FF2B5EF4-FFF2-40B4-BE49-F238E27FC236}">
                <a16:creationId xmlns:a16="http://schemas.microsoft.com/office/drawing/2014/main" id="{2D02B06F-0207-44CB-BB9A-7EE0A25E16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59833B-4DAC-46FC-ADCD-CD5DEC76E282}"/>
              </a:ext>
            </a:extLst>
          </p:cNvPr>
          <p:cNvSpPr>
            <a:spLocks noGrp="1"/>
          </p:cNvSpPr>
          <p:nvPr>
            <p:ph type="sldNum" sz="quarter" idx="12"/>
          </p:nvPr>
        </p:nvSpPr>
        <p:spPr/>
        <p:txBody>
          <a:bodyPr/>
          <a:lstStyle/>
          <a:p>
            <a:fld id="{7B9AB3AE-1BE3-4050-8496-FDA59FCC4ECB}" type="slidenum">
              <a:rPr lang="en-US" smtClean="0"/>
              <a:t>‹#›</a:t>
            </a:fld>
            <a:endParaRPr lang="en-US"/>
          </a:p>
        </p:txBody>
      </p:sp>
    </p:spTree>
    <p:extLst>
      <p:ext uri="{BB962C8B-B14F-4D97-AF65-F5344CB8AC3E}">
        <p14:creationId xmlns:p14="http://schemas.microsoft.com/office/powerpoint/2010/main" val="3300843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3C29E-9727-4B83-91B5-10F76EA322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534798E-4429-492B-BB1E-C66FDBB023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D45907-2A8E-4D4A-AFC0-7A308F90EB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A9B00E-B6B3-4939-B481-E82393B7EBA0}"/>
              </a:ext>
            </a:extLst>
          </p:cNvPr>
          <p:cNvSpPr>
            <a:spLocks noGrp="1"/>
          </p:cNvSpPr>
          <p:nvPr>
            <p:ph type="dt" sz="half" idx="10"/>
          </p:nvPr>
        </p:nvSpPr>
        <p:spPr/>
        <p:txBody>
          <a:bodyPr/>
          <a:lstStyle/>
          <a:p>
            <a:fld id="{EBD3C49E-62F4-4AD3-B51C-C8C3D6F7C1DE}" type="datetimeFigureOut">
              <a:rPr lang="en-US" smtClean="0"/>
              <a:t>4/30/2018</a:t>
            </a:fld>
            <a:endParaRPr lang="en-US"/>
          </a:p>
        </p:txBody>
      </p:sp>
      <p:sp>
        <p:nvSpPr>
          <p:cNvPr id="6" name="Footer Placeholder 5">
            <a:extLst>
              <a:ext uri="{FF2B5EF4-FFF2-40B4-BE49-F238E27FC236}">
                <a16:creationId xmlns:a16="http://schemas.microsoft.com/office/drawing/2014/main" id="{0B0D90DB-AB12-4E41-BB36-43722A33BB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BDE51-E01B-447D-8FAE-51161679FC31}"/>
              </a:ext>
            </a:extLst>
          </p:cNvPr>
          <p:cNvSpPr>
            <a:spLocks noGrp="1"/>
          </p:cNvSpPr>
          <p:nvPr>
            <p:ph type="sldNum" sz="quarter" idx="12"/>
          </p:nvPr>
        </p:nvSpPr>
        <p:spPr/>
        <p:txBody>
          <a:bodyPr/>
          <a:lstStyle/>
          <a:p>
            <a:fld id="{7B9AB3AE-1BE3-4050-8496-FDA59FCC4ECB}" type="slidenum">
              <a:rPr lang="en-US" smtClean="0"/>
              <a:t>‹#›</a:t>
            </a:fld>
            <a:endParaRPr lang="en-US"/>
          </a:p>
        </p:txBody>
      </p:sp>
    </p:spTree>
    <p:extLst>
      <p:ext uri="{BB962C8B-B14F-4D97-AF65-F5344CB8AC3E}">
        <p14:creationId xmlns:p14="http://schemas.microsoft.com/office/powerpoint/2010/main" val="76051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A179E-016F-4D75-A286-836E3F3FA5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8BA426-9A18-47E9-BC3E-8E0FEF08B9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5F1242-7487-4422-ADC1-866C95629A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25FA5DF-3E2C-4FF0-93DD-7271230F653D}"/>
              </a:ext>
            </a:extLst>
          </p:cNvPr>
          <p:cNvSpPr>
            <a:spLocks noGrp="1"/>
          </p:cNvSpPr>
          <p:nvPr>
            <p:ph type="dt" sz="half" idx="10"/>
          </p:nvPr>
        </p:nvSpPr>
        <p:spPr/>
        <p:txBody>
          <a:bodyPr/>
          <a:lstStyle/>
          <a:p>
            <a:fld id="{EBD3C49E-62F4-4AD3-B51C-C8C3D6F7C1DE}" type="datetimeFigureOut">
              <a:rPr lang="en-US" smtClean="0"/>
              <a:t>4/30/2018</a:t>
            </a:fld>
            <a:endParaRPr lang="en-US"/>
          </a:p>
        </p:txBody>
      </p:sp>
      <p:sp>
        <p:nvSpPr>
          <p:cNvPr id="6" name="Footer Placeholder 5">
            <a:extLst>
              <a:ext uri="{FF2B5EF4-FFF2-40B4-BE49-F238E27FC236}">
                <a16:creationId xmlns:a16="http://schemas.microsoft.com/office/drawing/2014/main" id="{609C5C9E-1E7F-40A9-9316-322272050E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E1F25E-8695-4436-AA92-E1B87465DE1D}"/>
              </a:ext>
            </a:extLst>
          </p:cNvPr>
          <p:cNvSpPr>
            <a:spLocks noGrp="1"/>
          </p:cNvSpPr>
          <p:nvPr>
            <p:ph type="sldNum" sz="quarter" idx="12"/>
          </p:nvPr>
        </p:nvSpPr>
        <p:spPr/>
        <p:txBody>
          <a:bodyPr/>
          <a:lstStyle/>
          <a:p>
            <a:fld id="{7B9AB3AE-1BE3-4050-8496-FDA59FCC4ECB}" type="slidenum">
              <a:rPr lang="en-US" smtClean="0"/>
              <a:t>‹#›</a:t>
            </a:fld>
            <a:endParaRPr lang="en-US"/>
          </a:p>
        </p:txBody>
      </p:sp>
    </p:spTree>
    <p:extLst>
      <p:ext uri="{BB962C8B-B14F-4D97-AF65-F5344CB8AC3E}">
        <p14:creationId xmlns:p14="http://schemas.microsoft.com/office/powerpoint/2010/main" val="551745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9999"/>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8E88EA-90CF-40FD-B4D9-B00726D926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B0B2C8-578A-435B-920E-D889165C62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93A22D-8B6B-4D71-B6EB-92C219D35C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D3C49E-62F4-4AD3-B51C-C8C3D6F7C1DE}" type="datetimeFigureOut">
              <a:rPr lang="en-US" smtClean="0"/>
              <a:t>4/30/2018</a:t>
            </a:fld>
            <a:endParaRPr lang="en-US"/>
          </a:p>
        </p:txBody>
      </p:sp>
      <p:sp>
        <p:nvSpPr>
          <p:cNvPr id="5" name="Footer Placeholder 4">
            <a:extLst>
              <a:ext uri="{FF2B5EF4-FFF2-40B4-BE49-F238E27FC236}">
                <a16:creationId xmlns:a16="http://schemas.microsoft.com/office/drawing/2014/main" id="{DB197B14-016E-40D4-8306-BAAB52B6A6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6C4D28-13B8-4F69-8600-D31A0BCD23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AB3AE-1BE3-4050-8496-FDA59FCC4ECB}" type="slidenum">
              <a:rPr lang="en-US" smtClean="0"/>
              <a:t>‹#›</a:t>
            </a:fld>
            <a:endParaRPr lang="en-US"/>
          </a:p>
        </p:txBody>
      </p:sp>
    </p:spTree>
    <p:extLst>
      <p:ext uri="{BB962C8B-B14F-4D97-AF65-F5344CB8AC3E}">
        <p14:creationId xmlns:p14="http://schemas.microsoft.com/office/powerpoint/2010/main" val="4138195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AE99A-EC1D-4ED5-BEE6-8DEC410A1EE6}"/>
              </a:ext>
            </a:extLst>
          </p:cNvPr>
          <p:cNvSpPr>
            <a:spLocks noGrp="1"/>
          </p:cNvSpPr>
          <p:nvPr>
            <p:ph type="ctrTitle"/>
          </p:nvPr>
        </p:nvSpPr>
        <p:spPr/>
        <p:txBody>
          <a:bodyPr/>
          <a:lstStyle/>
          <a:p>
            <a:r>
              <a:rPr lang="en-US" b="1" dirty="0"/>
              <a:t>A&amp;M Consolidated FFA Animal Projects</a:t>
            </a:r>
            <a:endParaRPr lang="en-US" dirty="0"/>
          </a:p>
        </p:txBody>
      </p:sp>
      <p:sp>
        <p:nvSpPr>
          <p:cNvPr id="3" name="Subtitle 2">
            <a:extLst>
              <a:ext uri="{FF2B5EF4-FFF2-40B4-BE49-F238E27FC236}">
                <a16:creationId xmlns:a16="http://schemas.microsoft.com/office/drawing/2014/main" id="{21CCBFE2-3989-4EBD-BDB9-C907CFDC006B}"/>
              </a:ext>
            </a:extLst>
          </p:cNvPr>
          <p:cNvSpPr>
            <a:spLocks noGrp="1"/>
          </p:cNvSpPr>
          <p:nvPr>
            <p:ph type="subTitle" idx="1"/>
          </p:nvPr>
        </p:nvSpPr>
        <p:spPr/>
        <p:txBody>
          <a:bodyPr/>
          <a:lstStyle/>
          <a:p>
            <a:r>
              <a:rPr lang="en-US" b="1" dirty="0"/>
              <a:t>Cattle, Swine, Broilers, Turkeys, Rabbits, Sheep, and Goats</a:t>
            </a:r>
            <a:endParaRPr lang="en-US" dirty="0"/>
          </a:p>
          <a:p>
            <a:endParaRPr lang="en-US" dirty="0"/>
          </a:p>
        </p:txBody>
      </p:sp>
    </p:spTree>
    <p:extLst>
      <p:ext uri="{BB962C8B-B14F-4D97-AF65-F5344CB8AC3E}">
        <p14:creationId xmlns:p14="http://schemas.microsoft.com/office/powerpoint/2010/main" val="1219268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3B8B7-EE23-4290-9CCC-BFFE5E406031}"/>
              </a:ext>
            </a:extLst>
          </p:cNvPr>
          <p:cNvSpPr>
            <a:spLocks noGrp="1"/>
          </p:cNvSpPr>
          <p:nvPr>
            <p:ph type="title"/>
          </p:nvPr>
        </p:nvSpPr>
        <p:spPr/>
        <p:txBody>
          <a:bodyPr/>
          <a:lstStyle/>
          <a:p>
            <a:r>
              <a:rPr lang="en-US" b="1" u="sng" dirty="0"/>
              <a:t>Rabbits</a:t>
            </a:r>
            <a:endParaRPr lang="en-US" dirty="0"/>
          </a:p>
        </p:txBody>
      </p:sp>
      <p:sp>
        <p:nvSpPr>
          <p:cNvPr id="3" name="Content Placeholder 2">
            <a:extLst>
              <a:ext uri="{FF2B5EF4-FFF2-40B4-BE49-F238E27FC236}">
                <a16:creationId xmlns:a16="http://schemas.microsoft.com/office/drawing/2014/main" id="{3284EBE6-0F81-417A-AEDE-A9BCB8CBF3E5}"/>
              </a:ext>
            </a:extLst>
          </p:cNvPr>
          <p:cNvSpPr>
            <a:spLocks noGrp="1"/>
          </p:cNvSpPr>
          <p:nvPr>
            <p:ph idx="1"/>
          </p:nvPr>
        </p:nvSpPr>
        <p:spPr/>
        <p:txBody>
          <a:bodyPr>
            <a:normAutofit/>
          </a:bodyPr>
          <a:lstStyle/>
          <a:p>
            <a:pPr lvl="0"/>
            <a:r>
              <a:rPr lang="en-US" dirty="0"/>
              <a:t>Raise breeders and show their offspring</a:t>
            </a:r>
          </a:p>
          <a:p>
            <a:pPr lvl="0"/>
            <a:r>
              <a:rPr lang="en-US" dirty="0"/>
              <a:t>Separate cage for each rabbit</a:t>
            </a:r>
          </a:p>
          <a:p>
            <a:pPr lvl="0"/>
            <a:r>
              <a:rPr lang="en-US" dirty="0"/>
              <a:t>Must be meat type</a:t>
            </a:r>
          </a:p>
          <a:p>
            <a:pPr lvl="0"/>
            <a:r>
              <a:rPr lang="en-US" dirty="0"/>
              <a:t>Need extra cages</a:t>
            </a:r>
          </a:p>
          <a:p>
            <a:pPr lvl="0"/>
            <a:r>
              <a:rPr lang="en-US" dirty="0"/>
              <a:t>Purchase cost </a:t>
            </a:r>
            <a:r>
              <a:rPr lang="en-US" b="1" dirty="0"/>
              <a:t>$30-50+ per rabbit, must show a pen of 3, wise to also have at least 2 alternate rabbits </a:t>
            </a:r>
          </a:p>
          <a:p>
            <a:pPr lvl="0"/>
            <a:r>
              <a:rPr lang="en-US" dirty="0"/>
              <a:t>Maintenance cost $200+ (feed, supplements, entries, supplies, etc.)</a:t>
            </a:r>
            <a:r>
              <a:rPr lang="en-US" b="1" dirty="0"/>
              <a:t>$300+</a:t>
            </a:r>
            <a:endParaRPr lang="en-US" dirty="0"/>
          </a:p>
          <a:p>
            <a:pPr lvl="0"/>
            <a:r>
              <a:rPr lang="en-US" b="1" dirty="0"/>
              <a:t>Show a pen of three</a:t>
            </a:r>
          </a:p>
          <a:p>
            <a:endParaRPr lang="en-US" dirty="0"/>
          </a:p>
        </p:txBody>
      </p:sp>
    </p:spTree>
    <p:extLst>
      <p:ext uri="{BB962C8B-B14F-4D97-AF65-F5344CB8AC3E}">
        <p14:creationId xmlns:p14="http://schemas.microsoft.com/office/powerpoint/2010/main" val="2027408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8B1D65-63BE-43FD-B046-10F33928E856}"/>
              </a:ext>
            </a:extLst>
          </p:cNvPr>
          <p:cNvSpPr/>
          <p:nvPr/>
        </p:nvSpPr>
        <p:spPr>
          <a:xfrm>
            <a:off x="208156" y="335846"/>
            <a:ext cx="11775688" cy="6186309"/>
          </a:xfrm>
          <a:prstGeom prst="rect">
            <a:avLst/>
          </a:prstGeom>
        </p:spPr>
        <p:txBody>
          <a:bodyPr wrap="square">
            <a:spAutoFit/>
          </a:bodyPr>
          <a:lstStyle/>
          <a:p>
            <a:pPr algn="ctr"/>
            <a:r>
              <a:rPr lang="en-US" sz="3600" dirty="0">
                <a:latin typeface="+mj-lt"/>
                <a:ea typeface="Times New Roman" panose="02020603050405020304" pitchFamily="18" charset="0"/>
              </a:rPr>
              <a:t>These are all projects for the students to raise, not the teacher or the parents/legal guardian. Teachers will </a:t>
            </a:r>
            <a:r>
              <a:rPr lang="en-US" sz="3600" u="sng" dirty="0">
                <a:latin typeface="+mj-lt"/>
                <a:ea typeface="Times New Roman" panose="02020603050405020304" pitchFamily="18" charset="0"/>
              </a:rPr>
              <a:t>supervise</a:t>
            </a:r>
            <a:r>
              <a:rPr lang="en-US" sz="3600" dirty="0">
                <a:latin typeface="+mj-lt"/>
                <a:ea typeface="Times New Roman" panose="02020603050405020304" pitchFamily="18" charset="0"/>
              </a:rPr>
              <a:t> the students who choose to raise the projects. Anytime the student has a question about their project they should feel free to seek an answer from the advisors. These projects are designed to increase the student’s knowledge of agriculture production and allow them to demonstrate all the different skills that are learned when raising a project. Students are encouraged to further research the specie before making a decision with the help of the advisor and parent/legal guardian. </a:t>
            </a:r>
          </a:p>
        </p:txBody>
      </p:sp>
    </p:spTree>
    <p:extLst>
      <p:ext uri="{BB962C8B-B14F-4D97-AF65-F5344CB8AC3E}">
        <p14:creationId xmlns:p14="http://schemas.microsoft.com/office/powerpoint/2010/main" val="1381424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9D8792-9F92-4777-9803-BA2CFF40517D}"/>
              </a:ext>
            </a:extLst>
          </p:cNvPr>
          <p:cNvSpPr/>
          <p:nvPr/>
        </p:nvSpPr>
        <p:spPr>
          <a:xfrm>
            <a:off x="459059" y="2028617"/>
            <a:ext cx="11273883" cy="2800767"/>
          </a:xfrm>
          <a:prstGeom prst="rect">
            <a:avLst/>
          </a:prstGeom>
        </p:spPr>
        <p:txBody>
          <a:bodyPr wrap="square">
            <a:spAutoFit/>
          </a:bodyPr>
          <a:lstStyle/>
          <a:p>
            <a:pPr algn="ctr"/>
            <a:r>
              <a:rPr lang="en-US" sz="4400" b="1" dirty="0">
                <a:latin typeface="+mj-lt"/>
                <a:ea typeface="Times New Roman" panose="02020603050405020304" pitchFamily="18" charset="0"/>
              </a:rPr>
              <a:t>All projects require the students to keep financial records in their record book. Which will allow them to work towards FFA Degrees</a:t>
            </a:r>
            <a:endParaRPr lang="en-US" sz="4400" dirty="0">
              <a:latin typeface="+mj-lt"/>
              <a:ea typeface="Times New Roman" panose="02020603050405020304" pitchFamily="18" charset="0"/>
            </a:endParaRPr>
          </a:p>
          <a:p>
            <a:pPr algn="ctr"/>
            <a:r>
              <a:rPr lang="en-US" sz="4400" b="1" dirty="0">
                <a:latin typeface="+mj-lt"/>
                <a:ea typeface="Times New Roman" panose="02020603050405020304" pitchFamily="18" charset="0"/>
              </a:rPr>
              <a:t> </a:t>
            </a:r>
            <a:endParaRPr lang="en-US" sz="4400" dirty="0">
              <a:latin typeface="+mj-lt"/>
              <a:ea typeface="Times New Roman" panose="02020603050405020304" pitchFamily="18" charset="0"/>
            </a:endParaRPr>
          </a:p>
        </p:txBody>
      </p:sp>
    </p:spTree>
    <p:extLst>
      <p:ext uri="{BB962C8B-B14F-4D97-AF65-F5344CB8AC3E}">
        <p14:creationId xmlns:p14="http://schemas.microsoft.com/office/powerpoint/2010/main" val="2123065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F9C558-10C1-477A-8966-BB8A66C17AE9}"/>
              </a:ext>
            </a:extLst>
          </p:cNvPr>
          <p:cNvSpPr/>
          <p:nvPr/>
        </p:nvSpPr>
        <p:spPr>
          <a:xfrm>
            <a:off x="319668" y="2397949"/>
            <a:ext cx="11552664" cy="2062103"/>
          </a:xfrm>
          <a:prstGeom prst="rect">
            <a:avLst/>
          </a:prstGeom>
        </p:spPr>
        <p:txBody>
          <a:bodyPr wrap="square">
            <a:spAutoFit/>
          </a:bodyPr>
          <a:lstStyle/>
          <a:p>
            <a:pPr algn="ctr"/>
            <a:r>
              <a:rPr lang="en-US" sz="3200" b="1" u="sng" dirty="0">
                <a:latin typeface="+mj-lt"/>
                <a:ea typeface="Times New Roman" panose="02020603050405020304" pitchFamily="18" charset="0"/>
              </a:rPr>
              <a:t>Feel free to contact the advisors at any time with your questions:</a:t>
            </a:r>
            <a:endParaRPr lang="en-US" sz="3200" dirty="0">
              <a:latin typeface="+mj-lt"/>
              <a:ea typeface="Times New Roman" panose="02020603050405020304" pitchFamily="18" charset="0"/>
            </a:endParaRPr>
          </a:p>
          <a:p>
            <a:pPr algn="ctr"/>
            <a:r>
              <a:rPr lang="en-US" sz="3200" dirty="0">
                <a:latin typeface="+mj-lt"/>
                <a:ea typeface="Times New Roman" panose="02020603050405020304" pitchFamily="18" charset="0"/>
              </a:rPr>
              <a:t>Ms. Lewandowski @ hlewandowski@csisd.org</a:t>
            </a:r>
          </a:p>
          <a:p>
            <a:pPr algn="ctr"/>
            <a:r>
              <a:rPr lang="en-US" sz="3200" dirty="0">
                <a:latin typeface="+mj-lt"/>
                <a:ea typeface="Times New Roman" panose="02020603050405020304" pitchFamily="18" charset="0"/>
              </a:rPr>
              <a:t>Mrs. Luna @ rluna@csisd.org </a:t>
            </a:r>
          </a:p>
          <a:p>
            <a:pPr algn="ctr"/>
            <a:r>
              <a:rPr lang="en-US" sz="3200" dirty="0">
                <a:latin typeface="+mj-lt"/>
                <a:ea typeface="Times New Roman" panose="02020603050405020304" pitchFamily="18" charset="0"/>
              </a:rPr>
              <a:t>Mr. Templeton @ jtempleton@csisd.org</a:t>
            </a:r>
          </a:p>
        </p:txBody>
      </p:sp>
    </p:spTree>
    <p:extLst>
      <p:ext uri="{BB962C8B-B14F-4D97-AF65-F5344CB8AC3E}">
        <p14:creationId xmlns:p14="http://schemas.microsoft.com/office/powerpoint/2010/main" val="3877712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5702-5BAA-4CB3-BF2F-7E45FF7E007C}"/>
              </a:ext>
            </a:extLst>
          </p:cNvPr>
          <p:cNvSpPr>
            <a:spLocks noGrp="1"/>
          </p:cNvSpPr>
          <p:nvPr>
            <p:ph type="title"/>
          </p:nvPr>
        </p:nvSpPr>
        <p:spPr/>
        <p:txBody>
          <a:bodyPr/>
          <a:lstStyle/>
          <a:p>
            <a:r>
              <a:rPr lang="en-US" b="1" u="sng" dirty="0"/>
              <a:t>Cattle (Steers and Heifers)</a:t>
            </a:r>
            <a:endParaRPr lang="en-US" dirty="0"/>
          </a:p>
        </p:txBody>
      </p:sp>
      <p:sp>
        <p:nvSpPr>
          <p:cNvPr id="3" name="Content Placeholder 2">
            <a:extLst>
              <a:ext uri="{FF2B5EF4-FFF2-40B4-BE49-F238E27FC236}">
                <a16:creationId xmlns:a16="http://schemas.microsoft.com/office/drawing/2014/main" id="{D33B6962-3B0A-4627-93BB-80B643917FCE}"/>
              </a:ext>
            </a:extLst>
          </p:cNvPr>
          <p:cNvSpPr>
            <a:spLocks noGrp="1"/>
          </p:cNvSpPr>
          <p:nvPr>
            <p:ph idx="1"/>
          </p:nvPr>
        </p:nvSpPr>
        <p:spPr>
          <a:xfrm>
            <a:off x="838200" y="1586752"/>
            <a:ext cx="10515600" cy="4881283"/>
          </a:xfrm>
        </p:spPr>
        <p:txBody>
          <a:bodyPr>
            <a:normAutofit/>
          </a:bodyPr>
          <a:lstStyle/>
          <a:p>
            <a:pPr lvl="0"/>
            <a:r>
              <a:rPr lang="en-US" dirty="0"/>
              <a:t>Most expensive and labor intensive</a:t>
            </a:r>
          </a:p>
          <a:p>
            <a:pPr lvl="0"/>
            <a:r>
              <a:rPr lang="en-US" dirty="0"/>
              <a:t>Approximately 500 pounds when purchased</a:t>
            </a:r>
          </a:p>
          <a:p>
            <a:pPr lvl="0"/>
            <a:r>
              <a:rPr lang="en-US" dirty="0"/>
              <a:t>Can be purchased by the student with help from the teachers</a:t>
            </a:r>
          </a:p>
          <a:p>
            <a:pPr lvl="0"/>
            <a:r>
              <a:rPr lang="en-US" dirty="0"/>
              <a:t>Require two feedings per day as well as bathing and exercising</a:t>
            </a:r>
          </a:p>
          <a:p>
            <a:pPr lvl="0"/>
            <a:r>
              <a:rPr lang="en-US" dirty="0"/>
              <a:t>Weight checked weekly</a:t>
            </a:r>
          </a:p>
          <a:p>
            <a:pPr lvl="0"/>
            <a:r>
              <a:rPr lang="en-US" b="1" dirty="0"/>
              <a:t>Purchase cost $800+</a:t>
            </a:r>
            <a:endParaRPr lang="en-US" dirty="0"/>
          </a:p>
          <a:p>
            <a:pPr lvl="0"/>
            <a:r>
              <a:rPr lang="en-US" b="1" dirty="0"/>
              <a:t>Maintenance cost</a:t>
            </a:r>
            <a:r>
              <a:rPr lang="en-US" dirty="0"/>
              <a:t> (feed, hay, hoof trims, shots, supplements, entries, tags, tack, etc.)</a:t>
            </a:r>
            <a:r>
              <a:rPr lang="en-US" b="1" dirty="0"/>
              <a:t>$1,100+</a:t>
            </a:r>
            <a:endParaRPr lang="en-US" dirty="0"/>
          </a:p>
          <a:p>
            <a:pPr lvl="0"/>
            <a:r>
              <a:rPr lang="en-US" b="1" dirty="0"/>
              <a:t>Profit (steers only) </a:t>
            </a:r>
            <a:r>
              <a:rPr lang="en-US" dirty="0"/>
              <a:t>if you make the sale at a major livestock show you will receive anywhere from </a:t>
            </a:r>
            <a:r>
              <a:rPr lang="en-US" b="1" dirty="0"/>
              <a:t>$2,000+</a:t>
            </a:r>
            <a:endParaRPr lang="en-US" dirty="0"/>
          </a:p>
          <a:p>
            <a:pPr marL="0" indent="0">
              <a:buNone/>
            </a:pPr>
            <a:endParaRPr lang="en-US" dirty="0"/>
          </a:p>
        </p:txBody>
      </p:sp>
    </p:spTree>
    <p:extLst>
      <p:ext uri="{BB962C8B-B14F-4D97-AF65-F5344CB8AC3E}">
        <p14:creationId xmlns:p14="http://schemas.microsoft.com/office/powerpoint/2010/main" val="2469549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188AD-1A16-4A50-BBF4-8BF33E9625E3}"/>
              </a:ext>
            </a:extLst>
          </p:cNvPr>
          <p:cNvSpPr>
            <a:spLocks noGrp="1"/>
          </p:cNvSpPr>
          <p:nvPr>
            <p:ph type="title"/>
          </p:nvPr>
        </p:nvSpPr>
        <p:spPr/>
        <p:txBody>
          <a:bodyPr/>
          <a:lstStyle/>
          <a:p>
            <a:r>
              <a:rPr lang="en-US" b="1" u="sng" dirty="0"/>
              <a:t>Cattle (Steers and Heifers)</a:t>
            </a:r>
            <a:endParaRPr lang="en-US" dirty="0"/>
          </a:p>
        </p:txBody>
      </p:sp>
      <p:sp>
        <p:nvSpPr>
          <p:cNvPr id="3" name="Content Placeholder 2">
            <a:extLst>
              <a:ext uri="{FF2B5EF4-FFF2-40B4-BE49-F238E27FC236}">
                <a16:creationId xmlns:a16="http://schemas.microsoft.com/office/drawing/2014/main" id="{D8923338-486E-4051-BDA5-360706D452D5}"/>
              </a:ext>
            </a:extLst>
          </p:cNvPr>
          <p:cNvSpPr>
            <a:spLocks noGrp="1"/>
          </p:cNvSpPr>
          <p:nvPr>
            <p:ph idx="1"/>
          </p:nvPr>
        </p:nvSpPr>
        <p:spPr/>
        <p:txBody>
          <a:bodyPr>
            <a:normAutofit/>
          </a:bodyPr>
          <a:lstStyle/>
          <a:p>
            <a:pPr lvl="0"/>
            <a:r>
              <a:rPr lang="en-US" dirty="0"/>
              <a:t>If you do not make the sale </a:t>
            </a:r>
            <a:r>
              <a:rPr lang="en-US" b="1" dirty="0"/>
              <a:t>(steers only),</a:t>
            </a:r>
            <a:r>
              <a:rPr lang="en-US" dirty="0"/>
              <a:t> you will receive floor price (price per pound depending on market</a:t>
            </a:r>
            <a:r>
              <a:rPr lang="en-US" b="1" dirty="0"/>
              <a:t> </a:t>
            </a:r>
            <a:r>
              <a:rPr lang="en-US" dirty="0"/>
              <a:t>value</a:t>
            </a:r>
            <a:r>
              <a:rPr lang="en-US" b="1" dirty="0"/>
              <a:t>)</a:t>
            </a:r>
            <a:endParaRPr lang="en-US" dirty="0"/>
          </a:p>
          <a:p>
            <a:pPr lvl="0"/>
            <a:r>
              <a:rPr lang="en-US" dirty="0"/>
              <a:t>Require a  10’ X 16’ dry pen</a:t>
            </a:r>
            <a:endParaRPr lang="en-US" b="1" dirty="0"/>
          </a:p>
          <a:p>
            <a:r>
              <a:rPr lang="en-US" b="1" dirty="0"/>
              <a:t>Purchase Dates:</a:t>
            </a:r>
            <a:endParaRPr lang="en-US" dirty="0"/>
          </a:p>
          <a:p>
            <a:pPr lvl="1"/>
            <a:r>
              <a:rPr lang="en-US" dirty="0"/>
              <a:t>All steers must be purchased before June to be able to show at all livestock shows</a:t>
            </a:r>
          </a:p>
          <a:p>
            <a:pPr lvl="1"/>
            <a:r>
              <a:rPr lang="en-US" dirty="0"/>
              <a:t>Heifers may be purchased at any time before November 1</a:t>
            </a:r>
          </a:p>
          <a:p>
            <a:pPr lvl="1"/>
            <a:r>
              <a:rPr lang="en-US" b="1" dirty="0"/>
              <a:t>(Heifers) ALL PAPER WORK MUST BE COMPLETED BY NOVEMBER 1 (paper transfers)</a:t>
            </a:r>
            <a:endParaRPr lang="en-US" dirty="0"/>
          </a:p>
        </p:txBody>
      </p:sp>
    </p:spTree>
    <p:extLst>
      <p:ext uri="{BB962C8B-B14F-4D97-AF65-F5344CB8AC3E}">
        <p14:creationId xmlns:p14="http://schemas.microsoft.com/office/powerpoint/2010/main" val="2689943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EB4E2-5142-4586-9B78-FAF593B10C9F}"/>
              </a:ext>
            </a:extLst>
          </p:cNvPr>
          <p:cNvSpPr>
            <a:spLocks noGrp="1"/>
          </p:cNvSpPr>
          <p:nvPr>
            <p:ph type="title"/>
          </p:nvPr>
        </p:nvSpPr>
        <p:spPr/>
        <p:txBody>
          <a:bodyPr/>
          <a:lstStyle/>
          <a:p>
            <a:r>
              <a:rPr lang="en-US" b="1" u="sng" dirty="0"/>
              <a:t>Swine</a:t>
            </a:r>
            <a:r>
              <a:rPr lang="en-US" u="sng" dirty="0"/>
              <a:t> (Barrows and Gilts)</a:t>
            </a:r>
            <a:endParaRPr lang="en-US" dirty="0"/>
          </a:p>
        </p:txBody>
      </p:sp>
      <p:sp>
        <p:nvSpPr>
          <p:cNvPr id="3" name="Content Placeholder 2">
            <a:extLst>
              <a:ext uri="{FF2B5EF4-FFF2-40B4-BE49-F238E27FC236}">
                <a16:creationId xmlns:a16="http://schemas.microsoft.com/office/drawing/2014/main" id="{6CDC0B0B-FB87-4723-9BBD-EB42C104B955}"/>
              </a:ext>
            </a:extLst>
          </p:cNvPr>
          <p:cNvSpPr>
            <a:spLocks noGrp="1"/>
          </p:cNvSpPr>
          <p:nvPr>
            <p:ph idx="1"/>
          </p:nvPr>
        </p:nvSpPr>
        <p:spPr/>
        <p:txBody>
          <a:bodyPr>
            <a:normAutofit/>
          </a:bodyPr>
          <a:lstStyle/>
          <a:p>
            <a:pPr lvl="0"/>
            <a:r>
              <a:rPr lang="en-US" dirty="0"/>
              <a:t>30-50 lbs. when purchased</a:t>
            </a:r>
          </a:p>
          <a:p>
            <a:pPr lvl="0"/>
            <a:r>
              <a:rPr lang="en-US" dirty="0"/>
              <a:t>Show between 220-270 lbs. </a:t>
            </a:r>
          </a:p>
          <a:p>
            <a:pPr lvl="0"/>
            <a:r>
              <a:rPr lang="en-US" dirty="0"/>
              <a:t>Eat pelleted and medicated feed only</a:t>
            </a:r>
          </a:p>
          <a:p>
            <a:pPr lvl="0"/>
            <a:r>
              <a:rPr lang="en-US" dirty="0"/>
              <a:t>Need covered dry pen with access to fresh air</a:t>
            </a:r>
          </a:p>
          <a:p>
            <a:pPr lvl="0"/>
            <a:r>
              <a:rPr lang="en-US" dirty="0"/>
              <a:t>Bedding must be sand or shavings</a:t>
            </a:r>
          </a:p>
          <a:p>
            <a:r>
              <a:rPr lang="en-US" b="1" dirty="0"/>
              <a:t>Purchase cost $500</a:t>
            </a:r>
          </a:p>
          <a:p>
            <a:pPr lvl="0"/>
            <a:r>
              <a:rPr lang="en-US" dirty="0"/>
              <a:t>Maintenance cost (feed, shots, supplements, entries, tags, tack, etc.)</a:t>
            </a:r>
            <a:r>
              <a:rPr lang="en-US" b="1" dirty="0"/>
              <a:t>$500+</a:t>
            </a:r>
            <a:endParaRPr lang="en-US" dirty="0"/>
          </a:p>
        </p:txBody>
      </p:sp>
    </p:spTree>
    <p:extLst>
      <p:ext uri="{BB962C8B-B14F-4D97-AF65-F5344CB8AC3E}">
        <p14:creationId xmlns:p14="http://schemas.microsoft.com/office/powerpoint/2010/main" val="1063124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E506D-B2F0-47CF-8F81-BC214410DA55}"/>
              </a:ext>
            </a:extLst>
          </p:cNvPr>
          <p:cNvSpPr>
            <a:spLocks noGrp="1"/>
          </p:cNvSpPr>
          <p:nvPr>
            <p:ph idx="1"/>
          </p:nvPr>
        </p:nvSpPr>
        <p:spPr/>
        <p:txBody>
          <a:bodyPr>
            <a:normAutofit lnSpcReduction="10000"/>
          </a:bodyPr>
          <a:lstStyle/>
          <a:p>
            <a:pPr lvl="0"/>
            <a:r>
              <a:rPr lang="en-US" dirty="0"/>
              <a:t>Can be purchased by the student with help from the teachers</a:t>
            </a:r>
          </a:p>
          <a:p>
            <a:pPr lvl="0"/>
            <a:r>
              <a:rPr lang="en-US" dirty="0"/>
              <a:t>Require 20-30 minutes +per day exercise</a:t>
            </a:r>
          </a:p>
          <a:p>
            <a:pPr lvl="0"/>
            <a:r>
              <a:rPr lang="en-US" dirty="0"/>
              <a:t>Two feedings per day</a:t>
            </a:r>
          </a:p>
          <a:p>
            <a:pPr lvl="0"/>
            <a:r>
              <a:rPr lang="en-US" dirty="0"/>
              <a:t>Pen size 6’ X 10’</a:t>
            </a:r>
          </a:p>
          <a:p>
            <a:pPr lvl="0"/>
            <a:r>
              <a:rPr lang="en-US" b="1" dirty="0"/>
              <a:t>Profit </a:t>
            </a:r>
            <a:r>
              <a:rPr lang="en-US" dirty="0"/>
              <a:t>if you make the sale at a major livestock show you will receive anywhere from </a:t>
            </a:r>
            <a:r>
              <a:rPr lang="en-US" b="1" dirty="0"/>
              <a:t>$700+</a:t>
            </a:r>
            <a:endParaRPr lang="en-US" dirty="0"/>
          </a:p>
          <a:p>
            <a:pPr lvl="0"/>
            <a:r>
              <a:rPr lang="en-US" dirty="0"/>
              <a:t>If you do not make the sale, you will receive floor price (price per pound depending on market</a:t>
            </a:r>
            <a:r>
              <a:rPr lang="en-US" b="1" dirty="0"/>
              <a:t> </a:t>
            </a:r>
            <a:r>
              <a:rPr lang="en-US" dirty="0"/>
              <a:t>value</a:t>
            </a:r>
            <a:r>
              <a:rPr lang="en-US" b="1" dirty="0"/>
              <a:t>)</a:t>
            </a:r>
            <a:endParaRPr lang="en-US" dirty="0"/>
          </a:p>
          <a:p>
            <a:pPr lvl="0"/>
            <a:r>
              <a:rPr lang="en-US" dirty="0"/>
              <a:t>BCYLS Swine will be purchased by Thanksgiving, all other swine will be purchased according to tag-in dates</a:t>
            </a:r>
          </a:p>
          <a:p>
            <a:endParaRPr lang="en-US" dirty="0"/>
          </a:p>
        </p:txBody>
      </p:sp>
      <p:sp>
        <p:nvSpPr>
          <p:cNvPr id="4" name="Title 1">
            <a:extLst>
              <a:ext uri="{FF2B5EF4-FFF2-40B4-BE49-F238E27FC236}">
                <a16:creationId xmlns:a16="http://schemas.microsoft.com/office/drawing/2014/main" id="{D97D5AA3-73F6-4644-9AF6-080974560F5F}"/>
              </a:ext>
            </a:extLst>
          </p:cNvPr>
          <p:cNvSpPr>
            <a:spLocks noGrp="1"/>
          </p:cNvSpPr>
          <p:nvPr>
            <p:ph type="title"/>
          </p:nvPr>
        </p:nvSpPr>
        <p:spPr/>
        <p:txBody>
          <a:bodyPr/>
          <a:lstStyle/>
          <a:p>
            <a:r>
              <a:rPr lang="en-US" b="1" u="sng" dirty="0"/>
              <a:t>Swine</a:t>
            </a:r>
            <a:r>
              <a:rPr lang="en-US" u="sng" dirty="0"/>
              <a:t> (Barrows and Gilts)</a:t>
            </a:r>
            <a:endParaRPr lang="en-US" dirty="0"/>
          </a:p>
        </p:txBody>
      </p:sp>
    </p:spTree>
    <p:extLst>
      <p:ext uri="{BB962C8B-B14F-4D97-AF65-F5344CB8AC3E}">
        <p14:creationId xmlns:p14="http://schemas.microsoft.com/office/powerpoint/2010/main" val="1612032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B16D9-EC3D-48AB-82BF-5B3A0EA77AB8}"/>
              </a:ext>
            </a:extLst>
          </p:cNvPr>
          <p:cNvSpPr>
            <a:spLocks noGrp="1"/>
          </p:cNvSpPr>
          <p:nvPr>
            <p:ph type="title"/>
          </p:nvPr>
        </p:nvSpPr>
        <p:spPr/>
        <p:txBody>
          <a:bodyPr/>
          <a:lstStyle/>
          <a:p>
            <a:r>
              <a:rPr lang="en-US" b="1" u="sng" dirty="0"/>
              <a:t>Sheep and Goats</a:t>
            </a:r>
            <a:endParaRPr lang="en-US" dirty="0"/>
          </a:p>
        </p:txBody>
      </p:sp>
      <p:sp>
        <p:nvSpPr>
          <p:cNvPr id="3" name="Content Placeholder 2">
            <a:extLst>
              <a:ext uri="{FF2B5EF4-FFF2-40B4-BE49-F238E27FC236}">
                <a16:creationId xmlns:a16="http://schemas.microsoft.com/office/drawing/2014/main" id="{6793040E-3A3B-4681-BA54-71B64433ECB2}"/>
              </a:ext>
            </a:extLst>
          </p:cNvPr>
          <p:cNvSpPr>
            <a:spLocks noGrp="1"/>
          </p:cNvSpPr>
          <p:nvPr>
            <p:ph idx="1"/>
          </p:nvPr>
        </p:nvSpPr>
        <p:spPr/>
        <p:txBody>
          <a:bodyPr>
            <a:normAutofit fontScale="92500" lnSpcReduction="20000"/>
          </a:bodyPr>
          <a:lstStyle/>
          <a:p>
            <a:pPr lvl="0"/>
            <a:r>
              <a:rPr lang="en-US" dirty="0"/>
              <a:t>Pen should be 8’ X 8’,  predator proof and have sand or shavings for bedding</a:t>
            </a:r>
          </a:p>
          <a:p>
            <a:pPr lvl="0"/>
            <a:r>
              <a:rPr lang="en-US" dirty="0"/>
              <a:t>Must be exercised 20-30 minutes per day</a:t>
            </a:r>
          </a:p>
          <a:p>
            <a:pPr lvl="0"/>
            <a:r>
              <a:rPr lang="en-US" dirty="0"/>
              <a:t>Two feedings per day</a:t>
            </a:r>
          </a:p>
          <a:p>
            <a:pPr lvl="0"/>
            <a:r>
              <a:rPr lang="en-US" dirty="0"/>
              <a:t>Purchase Cost </a:t>
            </a:r>
            <a:r>
              <a:rPr lang="en-US" b="1" dirty="0"/>
              <a:t>$500+</a:t>
            </a:r>
          </a:p>
          <a:p>
            <a:pPr lvl="0"/>
            <a:r>
              <a:rPr lang="en-US" dirty="0"/>
              <a:t>Maintenance cost (feed, shots, supplements, entries, tags, tack, etc.)</a:t>
            </a:r>
            <a:r>
              <a:rPr lang="en-US" b="1" dirty="0"/>
              <a:t>$500+</a:t>
            </a:r>
            <a:endParaRPr lang="en-US" dirty="0"/>
          </a:p>
          <a:p>
            <a:pPr lvl="0"/>
            <a:r>
              <a:rPr lang="en-US" b="1" dirty="0"/>
              <a:t>Profit </a:t>
            </a:r>
            <a:r>
              <a:rPr lang="en-US" dirty="0"/>
              <a:t>if you make the sale at a major livestock show you will receive anywhere from </a:t>
            </a:r>
            <a:r>
              <a:rPr lang="en-US" b="1" dirty="0"/>
              <a:t>$500+</a:t>
            </a:r>
            <a:endParaRPr lang="en-US" dirty="0"/>
          </a:p>
          <a:p>
            <a:pPr lvl="0"/>
            <a:r>
              <a:rPr lang="en-US" dirty="0"/>
              <a:t>If you do not make the sale, you will receive floor price (price per pound depending on market</a:t>
            </a:r>
            <a:r>
              <a:rPr lang="en-US" b="1" dirty="0"/>
              <a:t> </a:t>
            </a:r>
            <a:r>
              <a:rPr lang="en-US" dirty="0"/>
              <a:t>value</a:t>
            </a:r>
            <a:r>
              <a:rPr lang="en-US" b="1" dirty="0"/>
              <a:t>)</a:t>
            </a:r>
            <a:endParaRPr lang="en-US" dirty="0"/>
          </a:p>
          <a:p>
            <a:pPr lvl="0"/>
            <a:r>
              <a:rPr lang="en-US" dirty="0"/>
              <a:t>Animals must be purchased according to tag-in dates (Fall for all shows except State Fair). Ewes must have breeders state premises tag</a:t>
            </a:r>
          </a:p>
          <a:p>
            <a:endParaRPr lang="en-US" dirty="0"/>
          </a:p>
        </p:txBody>
      </p:sp>
    </p:spTree>
    <p:extLst>
      <p:ext uri="{BB962C8B-B14F-4D97-AF65-F5344CB8AC3E}">
        <p14:creationId xmlns:p14="http://schemas.microsoft.com/office/powerpoint/2010/main" val="1330630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7D85B-CE7D-47D9-AD00-127151C1ECC5}"/>
              </a:ext>
            </a:extLst>
          </p:cNvPr>
          <p:cNvSpPr>
            <a:spLocks noGrp="1"/>
          </p:cNvSpPr>
          <p:nvPr>
            <p:ph type="title"/>
          </p:nvPr>
        </p:nvSpPr>
        <p:spPr/>
        <p:txBody>
          <a:bodyPr>
            <a:normAutofit/>
          </a:bodyPr>
          <a:lstStyle/>
          <a:p>
            <a:r>
              <a:rPr lang="en-US" b="1" u="sng" dirty="0"/>
              <a:t>Market Broilers</a:t>
            </a:r>
            <a:endParaRPr lang="en-US" dirty="0"/>
          </a:p>
        </p:txBody>
      </p:sp>
      <p:sp>
        <p:nvSpPr>
          <p:cNvPr id="3" name="Content Placeholder 2">
            <a:extLst>
              <a:ext uri="{FF2B5EF4-FFF2-40B4-BE49-F238E27FC236}">
                <a16:creationId xmlns:a16="http://schemas.microsoft.com/office/drawing/2014/main" id="{539D9A19-B4DB-4A15-87FE-A3BF12654CC3}"/>
              </a:ext>
            </a:extLst>
          </p:cNvPr>
          <p:cNvSpPr>
            <a:spLocks noGrp="1"/>
          </p:cNvSpPr>
          <p:nvPr>
            <p:ph idx="1"/>
          </p:nvPr>
        </p:nvSpPr>
        <p:spPr/>
        <p:txBody>
          <a:bodyPr>
            <a:normAutofit/>
          </a:bodyPr>
          <a:lstStyle/>
          <a:p>
            <a:pPr lvl="0"/>
            <a:r>
              <a:rPr lang="en-US" dirty="0"/>
              <a:t>Received at 1 day old</a:t>
            </a:r>
          </a:p>
          <a:p>
            <a:pPr lvl="0"/>
            <a:r>
              <a:rPr lang="en-US" b="1" dirty="0"/>
              <a:t>Min. order of 25 birds</a:t>
            </a:r>
            <a:r>
              <a:rPr lang="en-US" dirty="0"/>
              <a:t>, come in increments of 25</a:t>
            </a:r>
          </a:p>
          <a:p>
            <a:pPr lvl="0"/>
            <a:r>
              <a:rPr lang="en-US" dirty="0"/>
              <a:t>Show a pen of 3 with one alternate</a:t>
            </a:r>
          </a:p>
          <a:p>
            <a:pPr lvl="0"/>
            <a:r>
              <a:rPr lang="en-US" dirty="0"/>
              <a:t>Raise them for 6-8 weeks</a:t>
            </a:r>
          </a:p>
          <a:p>
            <a:pPr lvl="0"/>
            <a:r>
              <a:rPr lang="en-US" dirty="0"/>
              <a:t>Full feed at all times</a:t>
            </a:r>
          </a:p>
          <a:p>
            <a:pPr lvl="0"/>
            <a:r>
              <a:rPr lang="en-US" dirty="0"/>
              <a:t>Heat lamps required</a:t>
            </a:r>
          </a:p>
          <a:p>
            <a:pPr lvl="0"/>
            <a:r>
              <a:rPr lang="en-US" dirty="0"/>
              <a:t>Min. 2 square feet per bird</a:t>
            </a:r>
          </a:p>
          <a:p>
            <a:endParaRPr lang="en-US" dirty="0"/>
          </a:p>
        </p:txBody>
      </p:sp>
    </p:spTree>
    <p:extLst>
      <p:ext uri="{BB962C8B-B14F-4D97-AF65-F5344CB8AC3E}">
        <p14:creationId xmlns:p14="http://schemas.microsoft.com/office/powerpoint/2010/main" val="2473710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C0C3AF-D3E6-44A1-B85F-5CEA994F1260}"/>
              </a:ext>
            </a:extLst>
          </p:cNvPr>
          <p:cNvSpPr>
            <a:spLocks noGrp="1"/>
          </p:cNvSpPr>
          <p:nvPr>
            <p:ph idx="1"/>
          </p:nvPr>
        </p:nvSpPr>
        <p:spPr/>
        <p:txBody>
          <a:bodyPr>
            <a:normAutofit/>
          </a:bodyPr>
          <a:lstStyle/>
          <a:p>
            <a:pPr lvl="0"/>
            <a:r>
              <a:rPr lang="en-US" dirty="0"/>
              <a:t>Purchase cost </a:t>
            </a:r>
            <a:r>
              <a:rPr lang="en-US" b="1" dirty="0"/>
              <a:t>$1.50/bird</a:t>
            </a:r>
          </a:p>
          <a:p>
            <a:pPr lvl="0"/>
            <a:r>
              <a:rPr lang="en-US" dirty="0"/>
              <a:t>Maintenance cost (feed, supplements, entries, supplies, etc.)</a:t>
            </a:r>
            <a:r>
              <a:rPr lang="en-US" b="1" dirty="0"/>
              <a:t>$300+</a:t>
            </a:r>
            <a:endParaRPr lang="en-US" dirty="0"/>
          </a:p>
          <a:p>
            <a:pPr lvl="0"/>
            <a:r>
              <a:rPr lang="en-US" dirty="0"/>
              <a:t>Shavings must be turned once per day</a:t>
            </a:r>
          </a:p>
          <a:p>
            <a:pPr lvl="0"/>
            <a:r>
              <a:rPr lang="en-US" dirty="0"/>
              <a:t>Birds must be exercised many times throughout the day</a:t>
            </a:r>
          </a:p>
          <a:p>
            <a:pPr lvl="0"/>
            <a:r>
              <a:rPr lang="en-US" dirty="0"/>
              <a:t>Must have adequate ventilation</a:t>
            </a:r>
          </a:p>
          <a:p>
            <a:pPr lvl="0"/>
            <a:r>
              <a:rPr lang="en-US" b="1" dirty="0"/>
              <a:t>Profit </a:t>
            </a:r>
            <a:r>
              <a:rPr lang="en-US" dirty="0"/>
              <a:t>if you make the sale at a major livestock show you will receive anywhere from </a:t>
            </a:r>
            <a:r>
              <a:rPr lang="en-US" b="1" dirty="0"/>
              <a:t>$500+ for a pen of 3 only</a:t>
            </a:r>
            <a:endParaRPr lang="en-US" dirty="0"/>
          </a:p>
          <a:p>
            <a:endParaRPr lang="en-US" dirty="0"/>
          </a:p>
        </p:txBody>
      </p:sp>
      <p:sp>
        <p:nvSpPr>
          <p:cNvPr id="4" name="Title 1">
            <a:extLst>
              <a:ext uri="{FF2B5EF4-FFF2-40B4-BE49-F238E27FC236}">
                <a16:creationId xmlns:a16="http://schemas.microsoft.com/office/drawing/2014/main" id="{44E5977E-2262-40BC-B121-6CAD6415A84C}"/>
              </a:ext>
            </a:extLst>
          </p:cNvPr>
          <p:cNvSpPr>
            <a:spLocks noGrp="1"/>
          </p:cNvSpPr>
          <p:nvPr>
            <p:ph type="title"/>
          </p:nvPr>
        </p:nvSpPr>
        <p:spPr/>
        <p:txBody>
          <a:bodyPr>
            <a:normAutofit/>
          </a:bodyPr>
          <a:lstStyle/>
          <a:p>
            <a:r>
              <a:rPr lang="en-US" b="1" u="sng" dirty="0"/>
              <a:t>Market Broilers</a:t>
            </a:r>
            <a:endParaRPr lang="en-US" dirty="0"/>
          </a:p>
        </p:txBody>
      </p:sp>
    </p:spTree>
    <p:extLst>
      <p:ext uri="{BB962C8B-B14F-4D97-AF65-F5344CB8AC3E}">
        <p14:creationId xmlns:p14="http://schemas.microsoft.com/office/powerpoint/2010/main" val="1110952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15300C-4862-45A8-9483-979D2B23FA81}"/>
              </a:ext>
            </a:extLst>
          </p:cNvPr>
          <p:cNvSpPr>
            <a:spLocks noGrp="1"/>
          </p:cNvSpPr>
          <p:nvPr>
            <p:ph idx="1"/>
          </p:nvPr>
        </p:nvSpPr>
        <p:spPr/>
        <p:txBody>
          <a:bodyPr>
            <a:normAutofit/>
          </a:bodyPr>
          <a:lstStyle/>
          <a:p>
            <a:pPr lvl="0"/>
            <a:r>
              <a:rPr lang="en-US" dirty="0"/>
              <a:t>Similar to broilers  </a:t>
            </a:r>
          </a:p>
          <a:p>
            <a:pPr lvl="0"/>
            <a:r>
              <a:rPr lang="en-US" dirty="0"/>
              <a:t>Min. 8 square feet per bird</a:t>
            </a:r>
          </a:p>
          <a:p>
            <a:pPr lvl="0"/>
            <a:r>
              <a:rPr lang="en-US" b="1" dirty="0"/>
              <a:t>Min. order of 5</a:t>
            </a:r>
          </a:p>
          <a:p>
            <a:pPr lvl="0"/>
            <a:r>
              <a:rPr lang="en-US" dirty="0"/>
              <a:t>Eat more then Market Broilers</a:t>
            </a:r>
          </a:p>
          <a:p>
            <a:pPr lvl="0"/>
            <a:r>
              <a:rPr lang="en-US" dirty="0"/>
              <a:t>Only show one</a:t>
            </a:r>
          </a:p>
          <a:p>
            <a:r>
              <a:rPr lang="en-US" dirty="0"/>
              <a:t>Maintenance cost (feed, supplements, entries, supplies, etc.)</a:t>
            </a:r>
            <a:r>
              <a:rPr lang="en-US" b="1" dirty="0"/>
              <a:t>$300+</a:t>
            </a:r>
            <a:endParaRPr lang="en-US" dirty="0"/>
          </a:p>
          <a:p>
            <a:endParaRPr lang="en-US" dirty="0"/>
          </a:p>
        </p:txBody>
      </p:sp>
      <p:sp>
        <p:nvSpPr>
          <p:cNvPr id="6" name="Rectangle 4">
            <a:extLst>
              <a:ext uri="{FF2B5EF4-FFF2-40B4-BE49-F238E27FC236}">
                <a16:creationId xmlns:a16="http://schemas.microsoft.com/office/drawing/2014/main" id="{B0F635A9-6EF3-435F-A522-561EC820E1F7}"/>
              </a:ext>
            </a:extLst>
          </p:cNvPr>
          <p:cNvSpPr>
            <a:spLocks noGrp="1" noChangeArrowheads="1"/>
          </p:cNvSpPr>
          <p:nvPr>
            <p:ph type="title"/>
          </p:nvPr>
        </p:nvSpPr>
        <p:spPr bwMode="auto">
          <a:xfrm>
            <a:off x="838200" y="643188"/>
            <a:ext cx="183877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sng" strike="noStrike" cap="none" normalizeH="0" baseline="0" dirty="0">
                <a:ln>
                  <a:noFill/>
                </a:ln>
                <a:solidFill>
                  <a:schemeClr val="tx1"/>
                </a:solidFill>
                <a:effectLst/>
                <a:ea typeface="Times New Roman" panose="02020603050405020304" pitchFamily="18" charset="0"/>
              </a:rPr>
              <a:t>Turkeys</a:t>
            </a:r>
            <a:endParaRPr kumimoji="0" lang="en-US" altLang="en-US" sz="4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6216428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827</Words>
  <Application>Microsoft Office PowerPoint</Application>
  <PresentationFormat>Widescreen</PresentationFormat>
  <Paragraphs>80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A&amp;M Consolidated FFA Animal Projects</vt:lpstr>
      <vt:lpstr>Cattle (Steers and Heifers)</vt:lpstr>
      <vt:lpstr>Cattle (Steers and Heifers)</vt:lpstr>
      <vt:lpstr>Swine (Barrows and Gilts)</vt:lpstr>
      <vt:lpstr>Swine (Barrows and Gilts)</vt:lpstr>
      <vt:lpstr>Sheep and Goats</vt:lpstr>
      <vt:lpstr>Market Broilers</vt:lpstr>
      <vt:lpstr>Market Broilers</vt:lpstr>
      <vt:lpstr>Turkeys</vt:lpstr>
      <vt:lpstr>Rabbits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Lewandowski, Hannah</dc:creator>
  <cp:lastModifiedBy>Lewandowski, Hannah</cp:lastModifiedBy>
  <cp:revision>7</cp:revision>
  <dcterms:created xsi:type="dcterms:W3CDTF">2017-08-31T23:46:50Z</dcterms:created>
  <dcterms:modified xsi:type="dcterms:W3CDTF">2018-04-30T17:03:21Z</dcterms:modified>
</cp:coreProperties>
</file>