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22"/>
  </p:handoutMasterIdLst>
  <p:sldIdLst>
    <p:sldId id="257" r:id="rId2"/>
    <p:sldId id="258" r:id="rId3"/>
    <p:sldId id="259" r:id="rId4"/>
    <p:sldId id="273" r:id="rId5"/>
    <p:sldId id="272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5" r:id="rId18"/>
    <p:sldId id="276" r:id="rId19"/>
    <p:sldId id="271" r:id="rId20"/>
    <p:sldId id="27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D7BEC20-F0B1-407C-BB6A-48A4CFAA78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276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charset="0"/>
              </a:endParaRPr>
            </a:p>
          </p:txBody>
        </p:sp>
        <p:sp>
          <p:nvSpPr>
            <p:cNvPr id="2765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charset="0"/>
              </a:endParaRPr>
            </a:p>
          </p:txBody>
        </p:sp>
      </p:grp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2765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495E0C4-0E30-468E-9B08-D6395B3870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6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E144C-EB3C-4150-9575-AA248631EF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5D4AD-44A0-4538-BF08-24A8AF2BA8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0112B36-8656-452D-95F5-AAAF54FF51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DB8F8-A8CD-4AD9-B9F0-29C0946788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7F46C-32C6-49EA-B10A-13D54781F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444DB-C889-4C41-B24C-B3E9FCF65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0BAF4-2413-45A1-9BE2-0CDC74309F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5EEE2-2C8F-463A-9CB2-4403C2A5A5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0ACC1-F32A-4AD6-85C3-47152BC21D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385A-E296-4DC0-9876-A0A01F663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79CED-B044-41A9-9DA9-05A4E22301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662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662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663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63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F933C551-F134-4D0D-8C5A-422BFA3914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www.schl.org/team_info/shsu_logo.gif&amp;imgrefurl=http://www.schl.org/pages/lu_divis_ap.cfm?TEAM_ID%3D%20%204&amp;h=45&amp;w=52&amp;sz=3&amp;tbnid=Gy7E4hR-XUsJ:&amp;tbnh=45&amp;tbnw=52&amp;prev=/images?q%3DSam%2BHouston%2BState%2Blogo%26svnum%3D10%26hl%3Den%26lr%3D%26ie%3DUTF-8%26oe%3DUTF-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www.epinions.com/images/opti/6e/27/fc61634cc7e8ad2dba659cc8f634a8bd1-resized200.jpg&amp;imgrefurl=http://www.epinions.com/hmgd-Shop_Tools-All-Rothenberger_48_in_Pipe_Wrench_6_in_Capacity_Cast-Iron_70157&amp;h=200&amp;w=200&amp;sz=4&amp;tbnid=g_0XREaWlOgJ:&amp;tbnh=99&amp;tbnw=99&amp;prev=/images?q%3Dpipe%2Bwrench%26svnum%3D10%26hl%3Den%26lr%3D%26ie%3DUTF-8%26oe%3DUTF-8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images.google.com/imgres?imgurl=www.sourcingindia.com/plumb/images/pt5.jpg&amp;imgrefurl=http://www.sourcingindia.com/plumb/plumb2.htm&amp;h=233&amp;w=250&amp;sz=7&amp;tbnid=8nZsLKBJj0wJ:&amp;tbnh=98&amp;tbnw=105&amp;prev=/images?q%3Dchain%2Bvice%26start%3D20%26svnum%3D10%26hl%3Den%26lr%3D%26ie%3DUTF-8%26oe%3DUTF-8%26sa%3DN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m/imgres?imgurl=www.blackmarket-press.net/info/books/ozymandias/images/image093.gif&amp;imgrefurl=http://www.blackmarket-press.net/info/books/ozymandias/OSH_v1_2.htm&amp;h=255&amp;w=162&amp;sz=13&amp;tbnid=4BJdOgWextwJ:&amp;tbnh=105&amp;tbnw=67&amp;prev=/images?q%3Dchain%2Bwrench%26svnum%3D10%26hl%3Den%26lr%3D%26ie%3DUTF-8%26oe%3DUTF-8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/imgres?imgurl=www.majorsales.co.za/images/construction8.jpg&amp;imgrefurl=http://www.majorsales.co.za/construction.htm&amp;h=194&amp;w=150&amp;sz=3&amp;tbnid=WtbKYR3aHgEJ:&amp;tbnh=97&amp;tbnw=75&amp;prev=/images?q%3Dbench%2Byoke%2Bvice%26svnum%3D10%26hl%3Den%26lr%3D%26ie%3DUTF-8%26oe%3DUTF-8" TargetMode="Externa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www.rcdesign.ru/rus/articles/auto/body_paint/reamer.jpg&amp;imgrefurl=http://www.rcdesign.ru/rus/articles/auto/body_paint/&amp;h=480&amp;w=480&amp;sz=33&amp;tbnid=tek--Lcz78IJ:&amp;tbnh=125&amp;tbnw=125&amp;prev=/images?q%3Dreamer%26svnum%3D10%26hl%3Den%26lr%3D%26ie%3DUTF-8%26oe%3DUTF-8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images.google.com/imgres?imgurl=www.design-technology.org/hacksaw.jpg&amp;imgrefurl=http://www.design-technology.org/sawscomparison.htm&amp;h=354&amp;w=223&amp;sz=14&amp;tbnid=Dad8AiDqQtoJ:&amp;tbnh=115&amp;tbnw=73&amp;prev=/images?q%3Dhacksaw%26svnum%3D10%26hl%3Den%26lr%3D%26ie%3DUTF-8%26oe%3DUTF-8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m/imgres?imgurl=www.pipe-cutter.net/old.jpg&amp;imgrefurl=http://www.pipe-cutter.net/&amp;h=527&amp;w=513&amp;sz=53&amp;tbnid=V81x-UDidl4J:&amp;tbnh=128&amp;tbnw=125&amp;prev=/images?q%3Dpipe%2Bcutter%26svnum%3D10%26hl%3Den%26lr%3D%26ie%3DUTF-8%26oe%3DUTF-8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images.google.com/imgres?imgurl=www.nativeaccess.com/ancestral/images/flute/TheFile.jpg&amp;imgrefurl=http://www.nativeaccess.com/ancestral/flute-adv.html&amp;h=258&amp;w=360&amp;sz=62&amp;tbnid=UCpveejAGiUJ:&amp;tbnh=83&amp;tbnw=115&amp;prev=/images?q%3Dplumbing%2Bfile%26svnum%3D10%26hl%3Den%26lr%3D%26ie%3DUTF-8%26oe%3DUTF-8" TargetMode="External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images.orgill.com/200x200/7455835.jpg&amp;imgrefurl=http://doityourself.com/store/7455835.htm&amp;h=200&amp;w=200&amp;sz=3&amp;tbnid=4oLj3puucVwJ:&amp;tbnh=99&amp;tbnw=99&amp;prev=/images?q%3Dflaring%2Btool%26svnum%3D10%26hl%3Den%26lr%3D%26ie%3DUTF-8%26oe%3DUTF-8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images.google.com/imgres?imgurl=images.amazon.com/images/P/B00004T81R.01.LZZZZZZZ.jpg&amp;imgrefurl=http://www.amazon.com/exec/obidos/tg/detail/-/B00004T81R?v%3Dglance&amp;h=407&amp;w=500&amp;sz=26&amp;tbnid=tchDFDJd7uoJ:&amp;tbnh=103&amp;tbnw=126&amp;prev=/images?q%3Dtubing%2Bcutter%26svnum%3D10%26hl%3Den%26lr%3D%26ie%3DUTF-8%26oe%3DUTF-8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m/imgres?imgurl=www.regalcuttingtools.com/images/collage/dies.jpg&amp;imgrefurl=http://www.regalcuttingtools.com/dies.html&amp;h=147&amp;w=180&amp;sz=6&amp;tbnid=b2leyJU79kUJ:&amp;tbnh=78&amp;tbnw=95&amp;prev=/images?q%3Dtap%2Band%2Bdies%26svnum%3D10%26hl%3Den%26lr%3D%26ie%3DUTF-8%26oe%3DUTF-8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://images.google.com/imgres?imgurl=www.aircraftspruce.com/catalog/topages/p458graphics/flaringblock.jpg&amp;imgrefurl=http://www.aircraftspruce.com/catalog/topages/flaringblock.php&amp;h=101&amp;w=150&amp;sz=15&amp;tbnid=vWAwj-hb7vYJ:&amp;tbnh=60&amp;tbnw=89&amp;prev=/images?q%3Dflaringblock%26svnum%3D10%26hl%3Den%26lr%3D%26ie%3DUTF-8%26oe%3DUTF-8" TargetMode="External"/><Relationship Id="rId4" Type="http://schemas.openxmlformats.org/officeDocument/2006/relationships/hyperlink" Target="http://images.google.com/imgres?imgurl=www.britishtool.com/images/3tap.jpg&amp;imgrefurl=http://www.britishtool.com/taps.htm&amp;h=332&amp;w=332&amp;sz=16&amp;tbnid=Wd8hi2qu5yUJ:&amp;tbnh=115&amp;tbnw=115&amp;prev=/images?q%3Dtap%2Band%2Bdies%26svnum%3D10%26hl%3Den%26lr%3D%26ie%3DUTF-8%26oe%3DUTF-8" TargetMode="External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514600"/>
            <a:ext cx="6400800" cy="2438400"/>
          </a:xfrm>
        </p:spPr>
        <p:txBody>
          <a:bodyPr/>
          <a:lstStyle/>
          <a:p>
            <a:pPr algn="r"/>
            <a:r>
              <a:rPr lang="en-US" sz="2400"/>
              <a:t>From foukeffa.org</a:t>
            </a:r>
          </a:p>
          <a:p>
            <a:pPr algn="r"/>
            <a:r>
              <a:rPr lang="en-US" sz="2400"/>
              <a:t>Written by Dale Conrady</a:t>
            </a:r>
          </a:p>
          <a:p>
            <a:pPr algn="r"/>
            <a:r>
              <a:rPr lang="en-US" sz="2400"/>
              <a:t>Edited by Danell Woolery</a:t>
            </a:r>
          </a:p>
        </p:txBody>
      </p:sp>
      <p:sp>
        <p:nvSpPr>
          <p:cNvPr id="3075" name="AutoShape 3"/>
          <p:cNvSpPr>
            <a:spLocks noGrp="1" noChangeArrowheads="1"/>
          </p:cNvSpPr>
          <p:nvPr>
            <p:ph type="ctrTitle"/>
          </p:nvPr>
        </p:nvSpPr>
        <p:spPr>
          <a:xfrm>
            <a:off x="838200" y="609600"/>
            <a:ext cx="7772400" cy="1143000"/>
          </a:xfrm>
        </p:spPr>
        <p:txBody>
          <a:bodyPr/>
          <a:lstStyle/>
          <a:p>
            <a:r>
              <a:rPr lang="en-US" sz="5400"/>
              <a:t>Plumbing</a:t>
            </a:r>
          </a:p>
        </p:txBody>
      </p:sp>
      <p:pic>
        <p:nvPicPr>
          <p:cNvPr id="3077" name="Picture 5" descr="shsu_log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5459413"/>
            <a:ext cx="1143000" cy="989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 K is the heaviest </a:t>
            </a:r>
          </a:p>
          <a:p>
            <a:r>
              <a:rPr lang="en-US"/>
              <a:t>Type L  is medium</a:t>
            </a:r>
          </a:p>
          <a:p>
            <a:r>
              <a:rPr lang="en-US"/>
              <a:t>Type M is the lightest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Copper pipe may be joined in three ways.</a:t>
            </a:r>
          </a:p>
          <a:p>
            <a:r>
              <a:rPr lang="en-US" dirty="0"/>
              <a:t>1.  Soldering</a:t>
            </a:r>
          </a:p>
          <a:p>
            <a:r>
              <a:rPr lang="en-US" dirty="0"/>
              <a:t>2.  Flaring</a:t>
            </a:r>
          </a:p>
          <a:p>
            <a:r>
              <a:rPr lang="en-US" dirty="0"/>
              <a:t>3.  Compression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4495800"/>
            <a:ext cx="3124200" cy="2141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Plastic Pipe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Plastic is the easiest type of pipe to install.</a:t>
            </a:r>
          </a:p>
          <a:p>
            <a:r>
              <a:rPr lang="en-US"/>
              <a:t>The term plastic is used to include all pipe made of synthetic materials.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Plastic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PVC (Polyvinyl Chloride)</a:t>
            </a:r>
          </a:p>
          <a:p>
            <a:r>
              <a:rPr lang="en-US"/>
              <a:t>Used for cold water or waste water applications</a:t>
            </a:r>
          </a:p>
          <a:p>
            <a:r>
              <a:rPr lang="en-US"/>
              <a:t>CPVC (Chlorinated Polyvinyl Chloride) used for hot water applications</a:t>
            </a:r>
          </a:p>
          <a:p>
            <a:r>
              <a:rPr lang="en-US"/>
              <a:t>ABS (Acrylonitrite Butadiene Styrene) used for underground applications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5715000"/>
            <a:ext cx="1752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CPVC, PVC and ABS all are joined by gluing. </a:t>
            </a:r>
          </a:p>
          <a:p>
            <a:r>
              <a:rPr lang="en-US"/>
              <a:t>PE must have hose barbs and band clamps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581400"/>
            <a:ext cx="2819400" cy="2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Cast Iron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Sewer installations</a:t>
            </a:r>
          </a:p>
          <a:p>
            <a:r>
              <a:rPr lang="en-US"/>
              <a:t>Available in sizes from 2 in to 6 in.</a:t>
            </a:r>
          </a:p>
          <a:p>
            <a:r>
              <a:rPr lang="en-US"/>
              <a:t>Single Hub or Double Hub 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191000"/>
            <a:ext cx="2819400" cy="231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Oakum and lead</a:t>
            </a:r>
          </a:p>
          <a:p>
            <a:r>
              <a:rPr lang="en-US"/>
              <a:t>Neoprene gaskets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Wirsbo</a:t>
            </a:r>
            <a:r>
              <a:rPr lang="en-US" dirty="0" smtClean="0"/>
              <a:t> 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Rquires</a:t>
            </a:r>
            <a:r>
              <a:rPr lang="en-US" dirty="0" smtClean="0"/>
              <a:t> certification before commercial use</a:t>
            </a:r>
          </a:p>
          <a:p>
            <a:r>
              <a:rPr lang="en-US" dirty="0" smtClean="0"/>
              <a:t>Most common in new homes</a:t>
            </a:r>
          </a:p>
          <a:p>
            <a:r>
              <a:rPr lang="en-US" dirty="0" smtClean="0"/>
              <a:t>Uses special fittings</a:t>
            </a:r>
          </a:p>
          <a:p>
            <a:r>
              <a:rPr lang="en-US" dirty="0" smtClean="0"/>
              <a:t>Can be joined easily with </a:t>
            </a:r>
            <a:r>
              <a:rPr lang="en-US" smtClean="0"/>
              <a:t>special tool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4495800"/>
            <a:ext cx="3581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in the place of copper and steel pipe</a:t>
            </a:r>
          </a:p>
          <a:p>
            <a:r>
              <a:rPr lang="en-US" dirty="0" smtClean="0"/>
              <a:t>Joined easily with compression fittings</a:t>
            </a:r>
            <a:endParaRPr lang="en-US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724400"/>
            <a:ext cx="2209800" cy="176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5105400"/>
            <a:ext cx="2514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93038" cy="762000"/>
          </a:xfrm>
        </p:spPr>
        <p:txBody>
          <a:bodyPr/>
          <a:lstStyle/>
          <a:p>
            <a:pPr algn="ctr"/>
            <a:r>
              <a:rPr lang="en-US"/>
              <a:t>Pipe Fittings</a:t>
            </a:r>
          </a:p>
        </p:txBody>
      </p:sp>
      <p:graphicFrame>
        <p:nvGraphicFramePr>
          <p:cNvPr id="1741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066800" y="987425"/>
          <a:ext cx="6858000" cy="574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Bitmap Image" r:id="rId3" imgW="4533333" imgH="3801006" progId="Paint.Picture">
                  <p:embed/>
                </p:oleObj>
              </mc:Choice>
              <mc:Fallback>
                <p:oleObj name="Bitmap Image" r:id="rId3" imgW="4533333" imgH="3801006" progId="Paint.Picture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87425"/>
                        <a:ext cx="6858000" cy="574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Identify common types of plumbing tools and describe their proper use.</a:t>
            </a:r>
          </a:p>
          <a:p>
            <a:pPr marL="609600" indent="-609600"/>
            <a:r>
              <a:rPr lang="en-US"/>
              <a:t>Identify common types of pipe, pipe fittings, and plumbing fixtures, and describe their proper 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Review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are some commonly used tools in plumbing?</a:t>
            </a:r>
          </a:p>
          <a:p>
            <a:r>
              <a:rPr lang="en-US"/>
              <a:t>Size of pipe is based on what two (2) things?</a:t>
            </a:r>
          </a:p>
          <a:p>
            <a:r>
              <a:rPr lang="en-US"/>
              <a:t>What types of pipe are used in plumbing?</a:t>
            </a:r>
          </a:p>
          <a:p>
            <a:r>
              <a:rPr lang="en-US"/>
              <a:t>What types of fittings are used for copper tubing?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Tools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Bench yoke vice</a:t>
            </a:r>
          </a:p>
          <a:p>
            <a:endParaRPr lang="en-US" sz="2400"/>
          </a:p>
          <a:p>
            <a:r>
              <a:rPr lang="en-US" sz="2400"/>
              <a:t>Chain vice</a:t>
            </a:r>
          </a:p>
          <a:p>
            <a:endParaRPr lang="en-US" sz="2400"/>
          </a:p>
          <a:p>
            <a:r>
              <a:rPr lang="en-US" sz="2400"/>
              <a:t>Chain wrench</a:t>
            </a:r>
          </a:p>
          <a:p>
            <a:endParaRPr lang="en-US" sz="2400"/>
          </a:p>
          <a:p>
            <a:r>
              <a:rPr lang="en-US" sz="2400"/>
              <a:t>Pipe wrench</a:t>
            </a:r>
          </a:p>
        </p:txBody>
      </p:sp>
      <p:pic>
        <p:nvPicPr>
          <p:cNvPr id="5128" name="Picture 8" descr="pt5">
            <a:hlinkClick r:id="rId2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53000" y="2743200"/>
            <a:ext cx="1600200" cy="1493838"/>
          </a:xfrm>
          <a:ln/>
        </p:spPr>
      </p:pic>
      <p:pic>
        <p:nvPicPr>
          <p:cNvPr id="5126" name="Picture 6" descr="construction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762000"/>
            <a:ext cx="1362075" cy="1762125"/>
          </a:xfrm>
          <a:prstGeom prst="rect">
            <a:avLst/>
          </a:prstGeom>
          <a:noFill/>
        </p:spPr>
      </p:pic>
      <p:pic>
        <p:nvPicPr>
          <p:cNvPr id="5131" name="Picture 11" descr="image093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/>
          <a:srcRect/>
          <a:stretch>
            <a:fillRect/>
          </a:stretch>
        </p:blipFill>
        <p:spPr>
          <a:xfrm>
            <a:off x="5638800" y="4267200"/>
            <a:ext cx="1263650" cy="1981200"/>
          </a:xfrm>
          <a:ln/>
        </p:spPr>
      </p:pic>
      <p:pic>
        <p:nvPicPr>
          <p:cNvPr id="5134" name="Picture 14" descr="fc61634cc7e8ad2dba659cc8f634a8bd1-resized200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00400" y="44958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Tools cont.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Hacksaw</a:t>
            </a:r>
          </a:p>
          <a:p>
            <a:endParaRPr lang="en-US" sz="2400"/>
          </a:p>
          <a:p>
            <a:r>
              <a:rPr lang="en-US" sz="2400"/>
              <a:t>File</a:t>
            </a:r>
          </a:p>
          <a:p>
            <a:endParaRPr lang="en-US" sz="2400"/>
          </a:p>
          <a:p>
            <a:r>
              <a:rPr lang="en-US" sz="2400"/>
              <a:t>Pipe Cutter</a:t>
            </a:r>
          </a:p>
          <a:p>
            <a:endParaRPr lang="en-US" sz="2400"/>
          </a:p>
          <a:p>
            <a:r>
              <a:rPr lang="en-US" sz="2400"/>
              <a:t>Reamer</a:t>
            </a:r>
          </a:p>
          <a:p>
            <a:endParaRPr lang="en-US" sz="2400"/>
          </a:p>
        </p:txBody>
      </p:sp>
      <p:pic>
        <p:nvPicPr>
          <p:cNvPr id="32773" name="Picture 5" descr="hacksaw">
            <a:hlinkClick r:id="rId2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657600" y="1371600"/>
            <a:ext cx="1217613" cy="1917700"/>
          </a:xfrm>
          <a:ln/>
        </p:spPr>
      </p:pic>
      <p:pic>
        <p:nvPicPr>
          <p:cNvPr id="32776" name="Picture 8" descr="TheFile">
            <a:hlinkClick r:id="rId4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6324600" y="2438400"/>
            <a:ext cx="1905000" cy="1374775"/>
          </a:xfrm>
          <a:ln/>
        </p:spPr>
      </p:pic>
      <p:pic>
        <p:nvPicPr>
          <p:cNvPr id="32779" name="Picture 11" descr="old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00600" y="3810000"/>
            <a:ext cx="1787525" cy="1828800"/>
          </a:xfrm>
          <a:prstGeom prst="rect">
            <a:avLst/>
          </a:prstGeom>
          <a:noFill/>
        </p:spPr>
      </p:pic>
      <p:pic>
        <p:nvPicPr>
          <p:cNvPr id="32781" name="Picture 13" descr="reamer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19400" y="48006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Tubing cutter</a:t>
            </a:r>
          </a:p>
          <a:p>
            <a:endParaRPr lang="en-US" sz="2400"/>
          </a:p>
          <a:p>
            <a:r>
              <a:rPr lang="en-US" sz="2400"/>
              <a:t>Tap and Dies</a:t>
            </a:r>
          </a:p>
          <a:p>
            <a:endParaRPr lang="en-US" sz="2400"/>
          </a:p>
          <a:p>
            <a:r>
              <a:rPr lang="en-US" sz="2400"/>
              <a:t>Flaring tool</a:t>
            </a:r>
          </a:p>
          <a:p>
            <a:endParaRPr lang="en-US" sz="2400"/>
          </a:p>
          <a:p>
            <a:r>
              <a:rPr lang="en-US" sz="2400"/>
              <a:t>Flaring Block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pic>
        <p:nvPicPr>
          <p:cNvPr id="29701" name="Picture 5" descr="B00004T81R">
            <a:hlinkClick r:id="rId2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505200" y="1295400"/>
            <a:ext cx="1600200" cy="1308100"/>
          </a:xfrm>
          <a:ln/>
        </p:spPr>
      </p:pic>
      <p:pic>
        <p:nvPicPr>
          <p:cNvPr id="29704" name="Picture 8" descr="3tap">
            <a:hlinkClick r:id="rId4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5715000" y="2514600"/>
            <a:ext cx="1460500" cy="1460500"/>
          </a:xfrm>
          <a:ln/>
        </p:spPr>
      </p:pic>
      <p:pic>
        <p:nvPicPr>
          <p:cNvPr id="29707" name="Picture 11" descr="die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62400" y="2667000"/>
            <a:ext cx="1443038" cy="1184275"/>
          </a:xfrm>
          <a:prstGeom prst="rect">
            <a:avLst/>
          </a:prstGeom>
          <a:noFill/>
        </p:spPr>
      </p:pic>
      <p:pic>
        <p:nvPicPr>
          <p:cNvPr id="29709" name="Picture 13" descr="7455835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91000" y="4038600"/>
            <a:ext cx="1524000" cy="1524000"/>
          </a:xfrm>
          <a:prstGeom prst="rect">
            <a:avLst/>
          </a:prstGeom>
          <a:noFill/>
        </p:spPr>
      </p:pic>
      <p:pic>
        <p:nvPicPr>
          <p:cNvPr id="29711" name="Picture 15" descr="flaringblock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477000" y="4191000"/>
            <a:ext cx="1752600" cy="1181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Identification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nominal, or identifying size of pipe is generally based on the: </a:t>
            </a:r>
          </a:p>
          <a:p>
            <a:pPr lvl="1"/>
            <a:r>
              <a:rPr lang="en-US"/>
              <a:t>Inside diameter  (ID) </a:t>
            </a:r>
          </a:p>
          <a:p>
            <a:pPr lvl="1"/>
            <a:r>
              <a:rPr lang="en-US"/>
              <a:t>Outside diameter, (O D)  </a:t>
            </a:r>
          </a:p>
          <a:p>
            <a:r>
              <a:rPr lang="en-US"/>
              <a:t>Common sizes used for home or farm are 1/4, 3/8, 1/2, 3/4, 1, 1 1/4  1 1/2, 2, 2 1/2, 3, 4, 6 inch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Steel Pipe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Black or Galvanized</a:t>
            </a:r>
          </a:p>
          <a:p>
            <a:r>
              <a:rPr lang="en-US"/>
              <a:t>Black pipe is painted and has very little resistance to rust.</a:t>
            </a:r>
          </a:p>
          <a:p>
            <a:r>
              <a:rPr lang="en-US"/>
              <a:t>Galvanized pipe is coated with zinc inside and out and has very good resistance to rust.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876800"/>
            <a:ext cx="2514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Copper Tubing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Pipe made of copper is frequently referred to as tubing.  </a:t>
            </a:r>
          </a:p>
          <a:p>
            <a:r>
              <a:rPr lang="en-US"/>
              <a:t>This tubing is soft and can be bent around irregular shapes so that it can be installed easily.  It is preferred to steel because it resist corrosion.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4876800"/>
            <a:ext cx="2743200" cy="1704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r>
              <a:rPr lang="en-US"/>
              <a:t>Standard has a specific Inside Diameter (ID) and Outside Diameter (OD)</a:t>
            </a:r>
          </a:p>
          <a:p>
            <a:r>
              <a:rPr lang="en-US"/>
              <a:t>Extra Heavy and Double extra heavy have heavier walls,  although the outside diameter (OD) remains the same, the inside diamter (ID) changes.</a:t>
            </a:r>
          </a:p>
          <a:p>
            <a:r>
              <a:rPr lang="en-US"/>
              <a:t>All standard fittings will work with the 3 different styles of pipe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84</TotalTime>
  <Words>490</Words>
  <Application>Microsoft Office PowerPoint</Application>
  <PresentationFormat>On-screen Show (4:3)</PresentationFormat>
  <Paragraphs>88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Capsules</vt:lpstr>
      <vt:lpstr>Bitmap Image</vt:lpstr>
      <vt:lpstr>Plumbing</vt:lpstr>
      <vt:lpstr>Objective</vt:lpstr>
      <vt:lpstr> Tools</vt:lpstr>
      <vt:lpstr>Tools cont.</vt:lpstr>
      <vt:lpstr>Tools</vt:lpstr>
      <vt:lpstr>Identification </vt:lpstr>
      <vt:lpstr>Steel Pipe</vt:lpstr>
      <vt:lpstr>Copper Tubing</vt:lpstr>
      <vt:lpstr>Classification</vt:lpstr>
      <vt:lpstr>Classification</vt:lpstr>
      <vt:lpstr>Joining</vt:lpstr>
      <vt:lpstr>Plastic Pipe</vt:lpstr>
      <vt:lpstr>Types of Plastic</vt:lpstr>
      <vt:lpstr>Joining</vt:lpstr>
      <vt:lpstr>Cast Iron</vt:lpstr>
      <vt:lpstr>Joining</vt:lpstr>
      <vt:lpstr>Wirsbo Pipe</vt:lpstr>
      <vt:lpstr>Gas pipe</vt:lpstr>
      <vt:lpstr>Pipe Fittings</vt:lpstr>
      <vt:lpstr>Review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Plumbing</dc:title>
  <dc:creator>stddlw18</dc:creator>
  <cp:lastModifiedBy>s Shared Installation User</cp:lastModifiedBy>
  <cp:revision>8</cp:revision>
  <dcterms:created xsi:type="dcterms:W3CDTF">2004-02-06T14:13:47Z</dcterms:created>
  <dcterms:modified xsi:type="dcterms:W3CDTF">2015-03-10T14:24:38Z</dcterms:modified>
</cp:coreProperties>
</file>