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78" r:id="rId8"/>
    <p:sldId id="262" r:id="rId9"/>
    <p:sldId id="263" r:id="rId10"/>
    <p:sldId id="279" r:id="rId11"/>
    <p:sldId id="264" r:id="rId12"/>
    <p:sldId id="265" r:id="rId13"/>
    <p:sldId id="266" r:id="rId14"/>
    <p:sldId id="281" r:id="rId15"/>
    <p:sldId id="267" r:id="rId16"/>
    <p:sldId id="268" r:id="rId17"/>
    <p:sldId id="269" r:id="rId18"/>
    <p:sldId id="280" r:id="rId19"/>
    <p:sldId id="270" r:id="rId20"/>
    <p:sldId id="271" r:id="rId21"/>
    <p:sldId id="277" r:id="rId22"/>
    <p:sldId id="272" r:id="rId23"/>
    <p:sldId id="273" r:id="rId24"/>
    <p:sldId id="274" r:id="rId25"/>
    <p:sldId id="275"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B196E9-C31C-634A-BEE5-F954102D9EB7}" type="datetimeFigureOut">
              <a:rPr lang="en-US" smtClean="0"/>
              <a:t>3/30/2015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B7DBC-F966-8D40-B010-4DA67844849E}" type="slidenum">
              <a:rPr lang="en-US" smtClean="0"/>
              <a:t>‹#›</a:t>
            </a:fld>
            <a:endParaRPr lang="en-US"/>
          </a:p>
        </p:txBody>
      </p:sp>
    </p:spTree>
    <p:extLst>
      <p:ext uri="{BB962C8B-B14F-4D97-AF65-F5344CB8AC3E}">
        <p14:creationId xmlns:p14="http://schemas.microsoft.com/office/powerpoint/2010/main" val="16685340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 building and/or roof</a:t>
            </a:r>
            <a:r>
              <a:rPr lang="en-US" baseline="0" dirty="0" smtClean="0"/>
              <a:t> designs may be used in combination on the same structure.</a:t>
            </a:r>
            <a:endParaRPr lang="en-US" dirty="0"/>
          </a:p>
        </p:txBody>
      </p:sp>
      <p:sp>
        <p:nvSpPr>
          <p:cNvPr id="4" name="Slide Number Placeholder 3"/>
          <p:cNvSpPr>
            <a:spLocks noGrp="1"/>
          </p:cNvSpPr>
          <p:nvPr>
            <p:ph type="sldNum" sz="quarter" idx="10"/>
          </p:nvPr>
        </p:nvSpPr>
        <p:spPr/>
        <p:txBody>
          <a:bodyPr/>
          <a:lstStyle/>
          <a:p>
            <a:fld id="{834B7DBC-F966-8D40-B010-4DA67844849E}" type="slidenum">
              <a:rPr lang="en-US" smtClean="0"/>
              <a:t>4</a:t>
            </a:fld>
            <a:endParaRPr lang="en-US"/>
          </a:p>
        </p:txBody>
      </p:sp>
    </p:spTree>
    <p:extLst>
      <p:ext uri="{BB962C8B-B14F-4D97-AF65-F5344CB8AC3E}">
        <p14:creationId xmlns:p14="http://schemas.microsoft.com/office/powerpoint/2010/main" val="39106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load bearing interior walls or support poles</a:t>
            </a:r>
          </a:p>
          <a:p>
            <a:endParaRPr lang="en-US" dirty="0"/>
          </a:p>
        </p:txBody>
      </p:sp>
      <p:sp>
        <p:nvSpPr>
          <p:cNvPr id="4" name="Slide Number Placeholder 3"/>
          <p:cNvSpPr>
            <a:spLocks noGrp="1"/>
          </p:cNvSpPr>
          <p:nvPr>
            <p:ph type="sldNum" sz="quarter" idx="10"/>
          </p:nvPr>
        </p:nvSpPr>
        <p:spPr/>
        <p:txBody>
          <a:bodyPr/>
          <a:lstStyle/>
          <a:p>
            <a:fld id="{834B7DBC-F966-8D40-B010-4DA67844849E}" type="slidenum">
              <a:rPr lang="en-US" smtClean="0"/>
              <a:t>25</a:t>
            </a:fld>
            <a:endParaRPr lang="en-US"/>
          </a:p>
        </p:txBody>
      </p:sp>
    </p:spTree>
    <p:extLst>
      <p:ext uri="{BB962C8B-B14F-4D97-AF65-F5344CB8AC3E}">
        <p14:creationId xmlns:p14="http://schemas.microsoft.com/office/powerpoint/2010/main" val="538910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March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March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March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March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March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March 30,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March 30,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March 30,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March 30,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March 30,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March 30,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March 30, 2015</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Construction of Agricultural structures</a:t>
            </a:r>
            <a:endParaRPr lang="en-US" dirty="0"/>
          </a:p>
        </p:txBody>
      </p:sp>
      <p:sp>
        <p:nvSpPr>
          <p:cNvPr id="3" name="Subtitle 2"/>
          <p:cNvSpPr>
            <a:spLocks noGrp="1"/>
          </p:cNvSpPr>
          <p:nvPr>
            <p:ph type="subTitle" idx="1"/>
          </p:nvPr>
        </p:nvSpPr>
        <p:spPr/>
        <p:txBody>
          <a:bodyPr/>
          <a:lstStyle/>
          <a:p>
            <a:r>
              <a:rPr lang="en-US" dirty="0" smtClean="0"/>
              <a:t>Mrs. Bagley</a:t>
            </a:r>
            <a:endParaRPr lang="en-US" dirty="0"/>
          </a:p>
        </p:txBody>
      </p:sp>
    </p:spTree>
    <p:extLst>
      <p:ext uri="{BB962C8B-B14F-4D97-AF65-F5344CB8AC3E}">
        <p14:creationId xmlns:p14="http://schemas.microsoft.com/office/powerpoint/2010/main" val="273458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Terms </a:t>
            </a:r>
            <a:r>
              <a:rPr lang="en-US" dirty="0" err="1"/>
              <a:t>cont</a:t>
            </a:r>
            <a:r>
              <a:rPr lang="en-US" dirty="0"/>
              <a:t>…</a:t>
            </a:r>
          </a:p>
        </p:txBody>
      </p:sp>
      <p:sp>
        <p:nvSpPr>
          <p:cNvPr id="3" name="Content Placeholder 2"/>
          <p:cNvSpPr>
            <a:spLocks noGrp="1"/>
          </p:cNvSpPr>
          <p:nvPr>
            <p:ph idx="1"/>
          </p:nvPr>
        </p:nvSpPr>
        <p:spPr/>
        <p:txBody>
          <a:bodyPr/>
          <a:lstStyle/>
          <a:p>
            <a:r>
              <a:rPr lang="en-US" b="1" u="sng" dirty="0"/>
              <a:t>Knee Brace: </a:t>
            </a:r>
            <a:r>
              <a:rPr lang="en-US" dirty="0"/>
              <a:t> a diagonal brace attached to a side wall and/or between a sidewall and a rafter or truss to create a triangle and provide support from horizontal loads such as wind. </a:t>
            </a:r>
            <a:endParaRPr lang="en-US" dirty="0" smtClean="0"/>
          </a:p>
          <a:p>
            <a:endParaRPr lang="en-US" dirty="0"/>
          </a:p>
          <a:p>
            <a:r>
              <a:rPr lang="en-US" b="1" u="sng" dirty="0"/>
              <a:t>On Center: </a:t>
            </a:r>
            <a:r>
              <a:rPr lang="en-US" dirty="0"/>
              <a:t>measurement from the centerline of one </a:t>
            </a:r>
            <a:r>
              <a:rPr lang="en-US" dirty="0" err="1"/>
              <a:t>structual</a:t>
            </a:r>
            <a:r>
              <a:rPr lang="en-US" dirty="0"/>
              <a:t> framing member to the centerline of the next such as studs, rafters, joists, etc. O/C is the abbreviation for on center. </a:t>
            </a:r>
            <a:endParaRPr lang="en-US" b="1" u="sng" dirty="0"/>
          </a:p>
          <a:p>
            <a:endParaRPr lang="en-US" dirty="0"/>
          </a:p>
        </p:txBody>
      </p:sp>
    </p:spTree>
    <p:extLst>
      <p:ext uri="{BB962C8B-B14F-4D97-AF65-F5344CB8AC3E}">
        <p14:creationId xmlns:p14="http://schemas.microsoft.com/office/powerpoint/2010/main" val="485194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Terms </a:t>
            </a:r>
            <a:r>
              <a:rPr lang="en-US" dirty="0" err="1"/>
              <a:t>cont</a:t>
            </a:r>
            <a:r>
              <a:rPr lang="en-US" dirty="0"/>
              <a:t>…</a:t>
            </a:r>
            <a:endParaRPr lang="en-US" dirty="0"/>
          </a:p>
        </p:txBody>
      </p:sp>
      <p:sp>
        <p:nvSpPr>
          <p:cNvPr id="3" name="Content Placeholder 2"/>
          <p:cNvSpPr>
            <a:spLocks noGrp="1"/>
          </p:cNvSpPr>
          <p:nvPr>
            <p:ph idx="1"/>
          </p:nvPr>
        </p:nvSpPr>
        <p:spPr/>
        <p:txBody>
          <a:bodyPr/>
          <a:lstStyle/>
          <a:p>
            <a:r>
              <a:rPr lang="en-US" b="1" u="sng" dirty="0" smtClean="0"/>
              <a:t>Pier</a:t>
            </a:r>
            <a:r>
              <a:rPr lang="en-US" dirty="0" smtClean="0"/>
              <a:t>: concrete structure at the base of a column designed to transfer the vertical load to a larger surface area of the footing or </a:t>
            </a:r>
            <a:r>
              <a:rPr lang="en-US" dirty="0" smtClean="0"/>
              <a:t>subgrade</a:t>
            </a:r>
          </a:p>
          <a:p>
            <a:endParaRPr lang="en-US" dirty="0" smtClean="0"/>
          </a:p>
          <a:p>
            <a:r>
              <a:rPr lang="en-US" b="1" u="sng" dirty="0" smtClean="0"/>
              <a:t>Plate</a:t>
            </a:r>
            <a:r>
              <a:rPr lang="en-US" dirty="0" smtClean="0"/>
              <a:t>: any of the primary horizontal framing members in stud frame construction to which studs are attached.</a:t>
            </a:r>
          </a:p>
          <a:p>
            <a:pPr lvl="1"/>
            <a:r>
              <a:rPr lang="en-US" b="1" u="sng" dirty="0" smtClean="0"/>
              <a:t>Stud plate </a:t>
            </a:r>
            <a:r>
              <a:rPr lang="en-US" dirty="0" smtClean="0"/>
              <a:t>is located at the bottom of the studs and rests on the foundation or subflooring.</a:t>
            </a:r>
          </a:p>
          <a:p>
            <a:pPr lvl="1"/>
            <a:r>
              <a:rPr lang="en-US" b="1" u="sng" dirty="0" smtClean="0"/>
              <a:t>Top plate </a:t>
            </a:r>
            <a:r>
              <a:rPr lang="en-US" dirty="0" smtClean="0"/>
              <a:t>located across top to the studs and provides a surface to which the lower rafters or truss ends are attached. </a:t>
            </a:r>
          </a:p>
          <a:p>
            <a:pPr lvl="1"/>
            <a:r>
              <a:rPr lang="en-US" b="1" u="sng" dirty="0" smtClean="0"/>
              <a:t>Cap plate </a:t>
            </a:r>
            <a:r>
              <a:rPr lang="en-US" dirty="0" smtClean="0"/>
              <a:t>is the uppermost plate when two top plates are used and may also be called a rafter plate. </a:t>
            </a:r>
            <a:endParaRPr lang="en-US" dirty="0"/>
          </a:p>
        </p:txBody>
      </p:sp>
    </p:spTree>
    <p:extLst>
      <p:ext uri="{BB962C8B-B14F-4D97-AF65-F5344CB8AC3E}">
        <p14:creationId xmlns:p14="http://schemas.microsoft.com/office/powerpoint/2010/main" val="1070551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Terms </a:t>
            </a:r>
            <a:r>
              <a:rPr lang="en-US" dirty="0" err="1"/>
              <a:t>cont</a:t>
            </a:r>
            <a:r>
              <a:rPr lang="en-US" dirty="0"/>
              <a:t>…</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Purlin</a:t>
            </a:r>
            <a:r>
              <a:rPr lang="en-US" dirty="0" smtClean="0"/>
              <a:t>: a horizontal structural roof member located between or across the tops of the primary roof rafters or the top chord members of trusses; used to transfer roof loads to the primary roofing members an provide a surface to attach roofing </a:t>
            </a:r>
            <a:r>
              <a:rPr lang="en-US" dirty="0" smtClean="0"/>
              <a:t>materials</a:t>
            </a:r>
          </a:p>
          <a:p>
            <a:endParaRPr lang="en-US" dirty="0" smtClean="0"/>
          </a:p>
          <a:p>
            <a:r>
              <a:rPr lang="en-US" b="1" u="sng" dirty="0" smtClean="0"/>
              <a:t>Rafter</a:t>
            </a:r>
            <a:r>
              <a:rPr lang="en-US" dirty="0" smtClean="0"/>
              <a:t>: primary structural support member of a roof system used to transfer the roof load to the vertical columns or girders; sometimes called roof joists on a flat or near-flat shed type roof </a:t>
            </a:r>
            <a:r>
              <a:rPr lang="en-US" dirty="0" smtClean="0"/>
              <a:t>design</a:t>
            </a:r>
          </a:p>
          <a:p>
            <a:endParaRPr lang="en-US" dirty="0" smtClean="0"/>
          </a:p>
          <a:p>
            <a:r>
              <a:rPr lang="en-US" b="1" u="sng" dirty="0" smtClean="0"/>
              <a:t>Ridge</a:t>
            </a:r>
            <a:r>
              <a:rPr lang="en-US" dirty="0" smtClean="0"/>
              <a:t>: highest point on the roof of the building which represents a horizontal line running the length of the building; where opposite slopes of a roof meet</a:t>
            </a:r>
          </a:p>
          <a:p>
            <a:endParaRPr lang="en-US" dirty="0"/>
          </a:p>
        </p:txBody>
      </p:sp>
    </p:spTree>
    <p:extLst>
      <p:ext uri="{BB962C8B-B14F-4D97-AF65-F5344CB8AC3E}">
        <p14:creationId xmlns:p14="http://schemas.microsoft.com/office/powerpoint/2010/main" val="4232836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Terms </a:t>
            </a:r>
            <a:r>
              <a:rPr lang="en-US" dirty="0" err="1"/>
              <a:t>cont</a:t>
            </a:r>
            <a:r>
              <a:rPr lang="en-US" dirty="0"/>
              <a:t>…</a:t>
            </a:r>
            <a:endParaRPr lang="en-US" dirty="0"/>
          </a:p>
        </p:txBody>
      </p:sp>
      <p:sp>
        <p:nvSpPr>
          <p:cNvPr id="3" name="Content Placeholder 2"/>
          <p:cNvSpPr>
            <a:spLocks noGrp="1"/>
          </p:cNvSpPr>
          <p:nvPr>
            <p:ph idx="1"/>
          </p:nvPr>
        </p:nvSpPr>
        <p:spPr/>
        <p:txBody>
          <a:bodyPr>
            <a:normAutofit/>
          </a:bodyPr>
          <a:lstStyle/>
          <a:p>
            <a:r>
              <a:rPr lang="en-US" b="1" u="sng" dirty="0" smtClean="0"/>
              <a:t>Sheathing</a:t>
            </a:r>
            <a:r>
              <a:rPr lang="en-US" dirty="0" smtClean="0"/>
              <a:t>: the structural covering usually consisting of one inch boards, plywood, or other wood panel that is attached to the exterior of walls or rafters and/or to the tops of floor joists to provide structural support and a nailing surface for other coverings. May also be called </a:t>
            </a:r>
            <a:r>
              <a:rPr lang="en-US" dirty="0" err="1" smtClean="0"/>
              <a:t>subfloring</a:t>
            </a:r>
            <a:r>
              <a:rPr lang="en-US" dirty="0" smtClean="0"/>
              <a:t> or decking when used on floor joists</a:t>
            </a:r>
            <a:r>
              <a:rPr lang="en-US" dirty="0" smtClean="0"/>
              <a:t>.</a:t>
            </a:r>
          </a:p>
          <a:p>
            <a:endParaRPr lang="en-US" dirty="0" smtClean="0"/>
          </a:p>
          <a:p>
            <a:r>
              <a:rPr lang="en-US" b="1" u="sng" dirty="0" smtClean="0"/>
              <a:t>Sill</a:t>
            </a:r>
            <a:r>
              <a:rPr lang="en-US" dirty="0" smtClean="0"/>
              <a:t>: lower horizontal member of a stud frame building which usually rests on the foundation; also the lowest horizontal framing member of a rough opening for a window or door (window/door sill) </a:t>
            </a:r>
          </a:p>
        </p:txBody>
      </p:sp>
    </p:spTree>
    <p:extLst>
      <p:ext uri="{BB962C8B-B14F-4D97-AF65-F5344CB8AC3E}">
        <p14:creationId xmlns:p14="http://schemas.microsoft.com/office/powerpoint/2010/main" val="4252325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Terms </a:t>
            </a:r>
            <a:r>
              <a:rPr lang="en-US" dirty="0" err="1"/>
              <a:t>cont</a:t>
            </a:r>
            <a:r>
              <a:rPr lang="en-US" dirty="0"/>
              <a:t>…</a:t>
            </a:r>
          </a:p>
        </p:txBody>
      </p:sp>
      <p:sp>
        <p:nvSpPr>
          <p:cNvPr id="3" name="Content Placeholder 2"/>
          <p:cNvSpPr>
            <a:spLocks noGrp="1"/>
          </p:cNvSpPr>
          <p:nvPr>
            <p:ph idx="1"/>
          </p:nvPr>
        </p:nvSpPr>
        <p:spPr/>
        <p:txBody>
          <a:bodyPr/>
          <a:lstStyle/>
          <a:p>
            <a:r>
              <a:rPr lang="en-US" b="1" u="sng" dirty="0"/>
              <a:t>Stud</a:t>
            </a:r>
            <a:r>
              <a:rPr lang="en-US" dirty="0"/>
              <a:t>: primary vertical support member in stud frame </a:t>
            </a:r>
            <a:r>
              <a:rPr lang="en-US" dirty="0" smtClean="0"/>
              <a:t>construction</a:t>
            </a:r>
          </a:p>
          <a:p>
            <a:endParaRPr lang="en-US" dirty="0"/>
          </a:p>
          <a:p>
            <a:r>
              <a:rPr lang="en-US" b="1" u="sng" dirty="0"/>
              <a:t>Regular/full studs</a:t>
            </a:r>
            <a:r>
              <a:rPr lang="en-US" dirty="0"/>
              <a:t>: extend from the top plate to sole </a:t>
            </a:r>
            <a:r>
              <a:rPr lang="en-US" dirty="0" smtClean="0"/>
              <a:t>plate</a:t>
            </a:r>
          </a:p>
          <a:p>
            <a:endParaRPr lang="en-US" dirty="0"/>
          </a:p>
          <a:p>
            <a:r>
              <a:rPr lang="en-US" b="1" u="sng" dirty="0"/>
              <a:t>Trimmer studs</a:t>
            </a:r>
            <a:r>
              <a:rPr lang="en-US" dirty="0"/>
              <a:t>: used next to full studs around the rough opening of doors and windows to provide vertical support for the headers. </a:t>
            </a:r>
          </a:p>
          <a:p>
            <a:endParaRPr lang="en-US" dirty="0"/>
          </a:p>
        </p:txBody>
      </p:sp>
    </p:spTree>
    <p:extLst>
      <p:ext uri="{BB962C8B-B14F-4D97-AF65-F5344CB8AC3E}">
        <p14:creationId xmlns:p14="http://schemas.microsoft.com/office/powerpoint/2010/main" val="1917967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Terms </a:t>
            </a:r>
            <a:r>
              <a:rPr lang="en-US" dirty="0" err="1"/>
              <a:t>cont</a:t>
            </a:r>
            <a:r>
              <a:rPr lang="en-US" dirty="0"/>
              <a:t>…</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Cripple Stud: </a:t>
            </a:r>
            <a:r>
              <a:rPr lang="en-US" dirty="0" smtClean="0"/>
              <a:t>shortened studs used above and below rough openings and are set on the regular O/C stud </a:t>
            </a:r>
            <a:r>
              <a:rPr lang="en-US" dirty="0" smtClean="0"/>
              <a:t>locations</a:t>
            </a:r>
          </a:p>
          <a:p>
            <a:endParaRPr lang="en-US" dirty="0" smtClean="0"/>
          </a:p>
          <a:p>
            <a:r>
              <a:rPr lang="en-US" b="1" u="sng" dirty="0" smtClean="0"/>
              <a:t>Splash Board: </a:t>
            </a:r>
            <a:r>
              <a:rPr lang="en-US" dirty="0" smtClean="0"/>
              <a:t>actually the bottom girt on a pole barn placed at ground level; usually chemically treated to resist insect damage and decay</a:t>
            </a:r>
            <a:r>
              <a:rPr lang="en-US" dirty="0" smtClean="0"/>
              <a:t>.</a:t>
            </a:r>
          </a:p>
          <a:p>
            <a:endParaRPr lang="en-US" dirty="0" smtClean="0"/>
          </a:p>
          <a:p>
            <a:r>
              <a:rPr lang="en-US" b="1" u="sng" dirty="0" smtClean="0"/>
              <a:t>Truss: </a:t>
            </a:r>
            <a:r>
              <a:rPr lang="en-US" dirty="0" smtClean="0"/>
              <a:t>Primary structural support composed of several members assembled in the form of one or more connecting triangles to produce a rigid framework which is capable of supporting a heavy load over a considerable span. </a:t>
            </a:r>
            <a:endParaRPr lang="en-US" b="1" u="sng" dirty="0"/>
          </a:p>
        </p:txBody>
      </p:sp>
    </p:spTree>
    <p:extLst>
      <p:ext uri="{BB962C8B-B14F-4D97-AF65-F5344CB8AC3E}">
        <p14:creationId xmlns:p14="http://schemas.microsoft.com/office/powerpoint/2010/main" val="1649277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 frame layout</a:t>
            </a:r>
            <a:endParaRPr lang="en-US" dirty="0"/>
          </a:p>
        </p:txBody>
      </p:sp>
      <p:sp>
        <p:nvSpPr>
          <p:cNvPr id="3" name="Content Placeholder 2"/>
          <p:cNvSpPr>
            <a:spLocks noGrp="1"/>
          </p:cNvSpPr>
          <p:nvPr>
            <p:ph idx="1"/>
          </p:nvPr>
        </p:nvSpPr>
        <p:spPr>
          <a:xfrm>
            <a:off x="685800" y="1600201"/>
            <a:ext cx="4202119" cy="3928530"/>
          </a:xfrm>
        </p:spPr>
        <p:txBody>
          <a:bodyPr>
            <a:normAutofit lnSpcReduction="10000"/>
          </a:bodyPr>
          <a:lstStyle/>
          <a:p>
            <a:r>
              <a:rPr lang="en-US" dirty="0" smtClean="0"/>
              <a:t>Main framing members 16” to 24” centers</a:t>
            </a:r>
          </a:p>
          <a:p>
            <a:r>
              <a:rPr lang="en-US" dirty="0" smtClean="0"/>
              <a:t>Reasoning: </a:t>
            </a:r>
          </a:p>
          <a:p>
            <a:pPr lvl="1"/>
            <a:r>
              <a:rPr lang="en-US" dirty="0"/>
              <a:t>Many joints can be located or spliced over another member for added strength</a:t>
            </a:r>
          </a:p>
          <a:p>
            <a:pPr lvl="1"/>
            <a:r>
              <a:rPr lang="en-US" dirty="0"/>
              <a:t>Framing member lengths can be easily cut to even 6” and 12” </a:t>
            </a:r>
            <a:r>
              <a:rPr lang="en-US" dirty="0" smtClean="0"/>
              <a:t>increments</a:t>
            </a:r>
          </a:p>
          <a:p>
            <a:r>
              <a:rPr lang="en-US" dirty="0" smtClean="0"/>
              <a:t>Framing square with 1 ½”  wide tongue can be used to mark stud locations</a:t>
            </a:r>
          </a:p>
          <a:p>
            <a:r>
              <a:rPr lang="en-US" dirty="0" smtClean="0"/>
              <a:t>Sole plate and top plate marked the same</a:t>
            </a:r>
          </a:p>
        </p:txBody>
      </p:sp>
      <p:pic>
        <p:nvPicPr>
          <p:cNvPr id="4" name="Picture 3" descr="Markings.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887919" y="2157275"/>
            <a:ext cx="4217302" cy="3252038"/>
          </a:xfrm>
          <a:prstGeom prst="rect">
            <a:avLst/>
          </a:prstGeom>
        </p:spPr>
      </p:pic>
    </p:spTree>
    <p:extLst>
      <p:ext uri="{BB962C8B-B14F-4D97-AF65-F5344CB8AC3E}">
        <p14:creationId xmlns:p14="http://schemas.microsoft.com/office/powerpoint/2010/main" val="1969328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a:t>
            </a:r>
            <a:r>
              <a:rPr lang="en-US" dirty="0" smtClean="0"/>
              <a:t>take to begin framing</a:t>
            </a:r>
            <a:endParaRPr lang="en-US" dirty="0"/>
          </a:p>
        </p:txBody>
      </p:sp>
      <p:sp>
        <p:nvSpPr>
          <p:cNvPr id="3" name="Content Placeholder 2"/>
          <p:cNvSpPr>
            <a:spLocks noGrp="1"/>
          </p:cNvSpPr>
          <p:nvPr>
            <p:ph idx="1"/>
          </p:nvPr>
        </p:nvSpPr>
        <p:spPr/>
        <p:txBody>
          <a:bodyPr>
            <a:normAutofit/>
          </a:bodyPr>
          <a:lstStyle/>
          <a:p>
            <a:r>
              <a:rPr lang="en-US" dirty="0" smtClean="0"/>
              <a:t>1. Study your plans</a:t>
            </a:r>
          </a:p>
          <a:p>
            <a:endParaRPr lang="en-US" dirty="0" smtClean="0"/>
          </a:p>
          <a:p>
            <a:r>
              <a:rPr lang="en-US" dirty="0" smtClean="0"/>
              <a:t>2</a:t>
            </a:r>
            <a:r>
              <a:rPr lang="en-US" dirty="0" smtClean="0"/>
              <a:t>. Select two straight boards for plates</a:t>
            </a:r>
          </a:p>
          <a:p>
            <a:endParaRPr lang="en-US" dirty="0" smtClean="0"/>
          </a:p>
          <a:p>
            <a:r>
              <a:rPr lang="en-US" dirty="0" smtClean="0"/>
              <a:t>3</a:t>
            </a:r>
            <a:r>
              <a:rPr lang="en-US" dirty="0" smtClean="0"/>
              <a:t>. Lay board side by side and mark one top plate and one sole plate</a:t>
            </a:r>
          </a:p>
          <a:p>
            <a:endParaRPr lang="en-US" dirty="0" smtClean="0"/>
          </a:p>
          <a:p>
            <a:r>
              <a:rPr lang="en-US" dirty="0" smtClean="0"/>
              <a:t>4</a:t>
            </a:r>
            <a:r>
              <a:rPr lang="en-US" dirty="0" smtClean="0"/>
              <a:t>. Determine which wall units will contain corner assemblies and where any interior walls will </a:t>
            </a:r>
            <a:r>
              <a:rPr lang="en-US" dirty="0" smtClean="0"/>
              <a:t>intersect. Mark </a:t>
            </a:r>
            <a:r>
              <a:rPr lang="en-US" dirty="0"/>
              <a:t>corner joint assembly stud</a:t>
            </a:r>
          </a:p>
          <a:p>
            <a:endParaRPr lang="en-US" dirty="0" smtClean="0"/>
          </a:p>
          <a:p>
            <a:endParaRPr lang="en-US" dirty="0"/>
          </a:p>
        </p:txBody>
      </p:sp>
    </p:spTree>
    <p:extLst>
      <p:ext uri="{BB962C8B-B14F-4D97-AF65-F5344CB8AC3E}">
        <p14:creationId xmlns:p14="http://schemas.microsoft.com/office/powerpoint/2010/main" val="218328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take to begin framing</a:t>
            </a:r>
          </a:p>
        </p:txBody>
      </p:sp>
      <p:sp>
        <p:nvSpPr>
          <p:cNvPr id="3" name="Content Placeholder 2"/>
          <p:cNvSpPr>
            <a:spLocks noGrp="1"/>
          </p:cNvSpPr>
          <p:nvPr>
            <p:ph idx="1"/>
          </p:nvPr>
        </p:nvSpPr>
        <p:spPr/>
        <p:txBody>
          <a:bodyPr/>
          <a:lstStyle/>
          <a:p>
            <a:r>
              <a:rPr lang="en-US" dirty="0" smtClean="0"/>
              <a:t>6</a:t>
            </a:r>
            <a:r>
              <a:rPr lang="en-US" dirty="0"/>
              <a:t>. from one end of the plate, place a mark 15 ¼” for the location of the side of the first regular stud </a:t>
            </a:r>
            <a:endParaRPr lang="en-US" dirty="0" smtClean="0"/>
          </a:p>
          <a:p>
            <a:endParaRPr lang="en-US" dirty="0"/>
          </a:p>
          <a:p>
            <a:r>
              <a:rPr lang="en-US" dirty="0"/>
              <a:t>7.From the 15 ¼” mark which is the side of the first stud, continue to mark off the side locations for the rest of the regular studs</a:t>
            </a:r>
          </a:p>
          <a:p>
            <a:endParaRPr lang="en-US" dirty="0"/>
          </a:p>
        </p:txBody>
      </p:sp>
    </p:spTree>
    <p:extLst>
      <p:ext uri="{BB962C8B-B14F-4D97-AF65-F5344CB8AC3E}">
        <p14:creationId xmlns:p14="http://schemas.microsoft.com/office/powerpoint/2010/main" val="1079845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8. </a:t>
            </a:r>
            <a:r>
              <a:rPr lang="en-US" dirty="0"/>
              <a:t>M</a:t>
            </a:r>
            <a:r>
              <a:rPr lang="en-US" dirty="0" smtClean="0"/>
              <a:t>ark the other side of each stud location and mark with an “X” to indicate a regular </a:t>
            </a:r>
            <a:r>
              <a:rPr lang="en-US" dirty="0" smtClean="0"/>
              <a:t>stud</a:t>
            </a:r>
          </a:p>
          <a:p>
            <a:endParaRPr lang="en-US" dirty="0" smtClean="0"/>
          </a:p>
          <a:p>
            <a:r>
              <a:rPr lang="en-US" dirty="0" smtClean="0"/>
              <a:t>9. Determine intersecting walls and/or the C/Ls of any window and door rough </a:t>
            </a:r>
            <a:r>
              <a:rPr lang="en-US" dirty="0" smtClean="0"/>
              <a:t>openings</a:t>
            </a:r>
          </a:p>
          <a:p>
            <a:endParaRPr lang="en-US" dirty="0" smtClean="0"/>
          </a:p>
          <a:p>
            <a:r>
              <a:rPr lang="en-US" dirty="0" smtClean="0"/>
              <a:t>10. Mark all C/L locations on the </a:t>
            </a:r>
            <a:r>
              <a:rPr lang="en-US" dirty="0" smtClean="0"/>
              <a:t>plates</a:t>
            </a:r>
          </a:p>
          <a:p>
            <a:endParaRPr lang="en-US" dirty="0" smtClean="0"/>
          </a:p>
          <a:p>
            <a:r>
              <a:rPr lang="en-US" dirty="0" smtClean="0"/>
              <a:t>11. Determine rough openings widths of windows and/or doors from the plans. </a:t>
            </a:r>
          </a:p>
        </p:txBody>
      </p:sp>
    </p:spTree>
    <p:extLst>
      <p:ext uri="{BB962C8B-B14F-4D97-AF65-F5344CB8AC3E}">
        <p14:creationId xmlns:p14="http://schemas.microsoft.com/office/powerpoint/2010/main" val="2106011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a:t>
            </a:r>
            <a:endParaRPr lang="en-US" dirty="0"/>
          </a:p>
        </p:txBody>
      </p:sp>
      <p:sp>
        <p:nvSpPr>
          <p:cNvPr id="3" name="Content Placeholder 2"/>
          <p:cNvSpPr>
            <a:spLocks noGrp="1"/>
          </p:cNvSpPr>
          <p:nvPr>
            <p:ph idx="1"/>
          </p:nvPr>
        </p:nvSpPr>
        <p:spPr/>
        <p:txBody>
          <a:bodyPr>
            <a:normAutofit/>
          </a:bodyPr>
          <a:lstStyle/>
          <a:p>
            <a:r>
              <a:rPr lang="en-US" sz="2800" dirty="0" smtClean="0"/>
              <a:t>Types and structures vary </a:t>
            </a:r>
            <a:endParaRPr lang="en-US" sz="2800" dirty="0" smtClean="0"/>
          </a:p>
          <a:p>
            <a:endParaRPr lang="en-US" sz="2800" dirty="0" smtClean="0"/>
          </a:p>
          <a:p>
            <a:r>
              <a:rPr lang="en-US" sz="2800" dirty="0" smtClean="0"/>
              <a:t>Techniques and materials depend on type and </a:t>
            </a:r>
            <a:r>
              <a:rPr lang="en-US" sz="2800" dirty="0" smtClean="0"/>
              <a:t>size of structure</a:t>
            </a:r>
            <a:endParaRPr lang="en-US" sz="2800" dirty="0" smtClean="0"/>
          </a:p>
        </p:txBody>
      </p:sp>
    </p:spTree>
    <p:extLst>
      <p:ext uri="{BB962C8B-B14F-4D97-AF65-F5344CB8AC3E}">
        <p14:creationId xmlns:p14="http://schemas.microsoft.com/office/powerpoint/2010/main" val="292694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a:t>12. Using the C/L marks as references, mark the rough opening widths.</a:t>
            </a:r>
          </a:p>
          <a:p>
            <a:endParaRPr lang="en-US" dirty="0" smtClean="0"/>
          </a:p>
          <a:p>
            <a:r>
              <a:rPr lang="en-US" dirty="0" smtClean="0"/>
              <a:t>13</a:t>
            </a:r>
            <a:r>
              <a:rPr lang="en-US" dirty="0"/>
              <a:t>. On each side of the rough openings, first mark off one stud width with framing square for trimmer studs and mark with a “T.” On the outside of each trimmer stud, mark another regular stud with an “X.</a:t>
            </a:r>
            <a:r>
              <a:rPr lang="en-US" dirty="0" smtClean="0"/>
              <a:t>”</a:t>
            </a:r>
          </a:p>
          <a:p>
            <a:endParaRPr lang="en-US" dirty="0" smtClean="0"/>
          </a:p>
          <a:p>
            <a:r>
              <a:rPr lang="en-US" dirty="0" smtClean="0"/>
              <a:t>14</a:t>
            </a:r>
            <a:r>
              <a:rPr lang="en-US" dirty="0" smtClean="0"/>
              <a:t>. Mark any regular stud locations that now fall in the middle of a </a:t>
            </a:r>
            <a:r>
              <a:rPr lang="en-US" dirty="0" smtClean="0"/>
              <a:t>rough </a:t>
            </a:r>
            <a:r>
              <a:rPr lang="en-US" dirty="0" smtClean="0"/>
              <a:t>opening with a “C” over the “X” to indicate that a cripple stud is needed above and/or below below the door or window</a:t>
            </a:r>
          </a:p>
          <a:p>
            <a:endParaRPr lang="en-US" dirty="0" smtClean="0"/>
          </a:p>
          <a:p>
            <a:r>
              <a:rPr lang="en-US" dirty="0" smtClean="0"/>
              <a:t>15. Mark </a:t>
            </a:r>
            <a:r>
              <a:rPr lang="en-US" dirty="0" smtClean="0"/>
              <a:t>the location for an extra stud on either side of the intersecting walls and the location of the blocking between them</a:t>
            </a:r>
            <a:endParaRPr lang="en-US" dirty="0"/>
          </a:p>
          <a:p>
            <a:endParaRPr lang="en-US" dirty="0"/>
          </a:p>
        </p:txBody>
      </p:sp>
    </p:spTree>
    <p:extLst>
      <p:ext uri="{BB962C8B-B14F-4D97-AF65-F5344CB8AC3E}">
        <p14:creationId xmlns:p14="http://schemas.microsoft.com/office/powerpoint/2010/main" val="808084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19075" y="2354263"/>
            <a:ext cx="870585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8137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joints</a:t>
            </a:r>
            <a:endParaRPr lang="en-US" dirty="0"/>
          </a:p>
        </p:txBody>
      </p:sp>
      <p:sp>
        <p:nvSpPr>
          <p:cNvPr id="5" name="Content Placeholder 4"/>
          <p:cNvSpPr>
            <a:spLocks noGrp="1"/>
          </p:cNvSpPr>
          <p:nvPr>
            <p:ph idx="1"/>
          </p:nvPr>
        </p:nvSpPr>
        <p:spPr>
          <a:xfrm>
            <a:off x="153138" y="1324993"/>
            <a:ext cx="5084687" cy="3912832"/>
          </a:xfrm>
        </p:spPr>
        <p:txBody>
          <a:bodyPr>
            <a:noAutofit/>
          </a:bodyPr>
          <a:lstStyle/>
          <a:p>
            <a:r>
              <a:rPr lang="en-US" dirty="0" smtClean="0"/>
              <a:t>Ring-shanked nail: Designed to “grip” fibers. Driving nails at a slight angle will increase holding strength</a:t>
            </a:r>
          </a:p>
          <a:p>
            <a:r>
              <a:rPr lang="en-US" dirty="0" smtClean="0"/>
              <a:t>Toe-nailing: driving a nail diagonally through the end of one framing member into another. Should be started and driven in at approximately a 30-45 degrees</a:t>
            </a:r>
          </a:p>
          <a:p>
            <a:r>
              <a:rPr lang="en-US" dirty="0" smtClean="0"/>
              <a:t>Clinching: using an extra long nail, bending it over on the back side of the nailed joint, and driving it back flat across the grains. </a:t>
            </a:r>
          </a:p>
          <a:p>
            <a:pPr lvl="1"/>
            <a:r>
              <a:rPr lang="en-US" sz="2000" dirty="0" smtClean="0"/>
              <a:t>Adds up to 50% or more strength</a:t>
            </a:r>
            <a:endParaRPr lang="en-US" sz="2000" dirty="0"/>
          </a:p>
        </p:txBody>
      </p:sp>
      <p:pic>
        <p:nvPicPr>
          <p:cNvPr id="6" name="Picture 5" descr="Toe Nailing.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37825" y="1258362"/>
            <a:ext cx="3822496" cy="3511641"/>
          </a:xfrm>
          <a:prstGeom prst="rect">
            <a:avLst/>
          </a:prstGeom>
        </p:spPr>
      </p:pic>
    </p:spTree>
    <p:extLst>
      <p:ext uri="{BB962C8B-B14F-4D97-AF65-F5344CB8AC3E}">
        <p14:creationId xmlns:p14="http://schemas.microsoft.com/office/powerpoint/2010/main" val="1779114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“Dry-wall screws”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Increasing </a:t>
            </a:r>
            <a:r>
              <a:rPr lang="en-US" dirty="0" smtClean="0"/>
              <a:t>popularity</a:t>
            </a:r>
          </a:p>
          <a:p>
            <a:endParaRPr lang="en-US" dirty="0" smtClean="0"/>
          </a:p>
          <a:p>
            <a:r>
              <a:rPr lang="en-US" dirty="0" smtClean="0"/>
              <a:t>Originally designed to attach dry-wall/gypsum wallboard directly to the wood </a:t>
            </a:r>
            <a:r>
              <a:rPr lang="en-US" dirty="0" smtClean="0"/>
              <a:t>framework</a:t>
            </a:r>
          </a:p>
          <a:p>
            <a:endParaRPr lang="en-US" dirty="0" smtClean="0"/>
          </a:p>
          <a:p>
            <a:r>
              <a:rPr lang="en-US" dirty="0" smtClean="0"/>
              <a:t>Available in lengths up to 4 </a:t>
            </a:r>
            <a:r>
              <a:rPr lang="en-US" dirty="0" smtClean="0"/>
              <a:t>½”</a:t>
            </a:r>
          </a:p>
          <a:p>
            <a:endParaRPr lang="en-US" dirty="0" smtClean="0"/>
          </a:p>
          <a:p>
            <a:r>
              <a:rPr lang="en-US" dirty="0" smtClean="0"/>
              <a:t>Shanks are smaller in diameter than standard wood screws</a:t>
            </a:r>
          </a:p>
          <a:p>
            <a:pPr lvl="1"/>
            <a:r>
              <a:rPr lang="en-US" dirty="0" smtClean="0"/>
              <a:t>Hardened to resist twisting and </a:t>
            </a:r>
            <a:r>
              <a:rPr lang="en-US" dirty="0" smtClean="0"/>
              <a:t>bending</a:t>
            </a:r>
          </a:p>
          <a:p>
            <a:pPr lvl="1"/>
            <a:endParaRPr lang="en-US" dirty="0"/>
          </a:p>
          <a:p>
            <a:r>
              <a:rPr lang="en-US" dirty="0" smtClean="0"/>
              <a:t>Smaller diameter shank helps prevent splitting </a:t>
            </a:r>
            <a:r>
              <a:rPr lang="en-US" dirty="0" smtClean="0"/>
              <a:t>wood</a:t>
            </a:r>
          </a:p>
          <a:p>
            <a:endParaRPr lang="en-US" dirty="0" smtClean="0"/>
          </a:p>
          <a:p>
            <a:r>
              <a:rPr lang="en-US" dirty="0" smtClean="0"/>
              <a:t>Threads provide excellent holding strength</a:t>
            </a:r>
          </a:p>
          <a:p>
            <a:endParaRPr lang="en-US" dirty="0" smtClean="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8576" y="5486179"/>
            <a:ext cx="8600243" cy="1020816"/>
          </a:xfrm>
          <a:prstGeom prst="rect">
            <a:avLst/>
          </a:prstGeom>
        </p:spPr>
      </p:pic>
    </p:spTree>
    <p:extLst>
      <p:ext uri="{BB962C8B-B14F-4D97-AF65-F5344CB8AC3E}">
        <p14:creationId xmlns:p14="http://schemas.microsoft.com/office/powerpoint/2010/main" val="3832083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anchors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Hurricane </a:t>
            </a:r>
            <a:r>
              <a:rPr lang="en-US" dirty="0" smtClean="0"/>
              <a:t>Tie</a:t>
            </a:r>
          </a:p>
          <a:p>
            <a:endParaRPr lang="en-US" dirty="0" smtClean="0"/>
          </a:p>
          <a:p>
            <a:r>
              <a:rPr lang="en-US" dirty="0" smtClean="0"/>
              <a:t>Z </a:t>
            </a:r>
            <a:r>
              <a:rPr lang="en-US" dirty="0" smtClean="0"/>
              <a:t>Strap</a:t>
            </a:r>
          </a:p>
          <a:p>
            <a:endParaRPr lang="en-US" dirty="0" smtClean="0"/>
          </a:p>
          <a:p>
            <a:r>
              <a:rPr lang="en-US" dirty="0" smtClean="0"/>
              <a:t>Increases </a:t>
            </a:r>
            <a:r>
              <a:rPr lang="en-US" dirty="0" smtClean="0"/>
              <a:t>strength </a:t>
            </a:r>
            <a:r>
              <a:rPr lang="en-US" dirty="0" smtClean="0"/>
              <a:t>of </a:t>
            </a:r>
            <a:r>
              <a:rPr lang="en-US" dirty="0" smtClean="0"/>
              <a:t>joints</a:t>
            </a:r>
          </a:p>
          <a:p>
            <a:endParaRPr lang="en-US" dirty="0" smtClean="0"/>
          </a:p>
          <a:p>
            <a:r>
              <a:rPr lang="en-US" dirty="0" smtClean="0"/>
              <a:t>Provide diagonal </a:t>
            </a:r>
            <a:r>
              <a:rPr lang="en-US" dirty="0" smtClean="0"/>
              <a:t>bracing</a:t>
            </a:r>
          </a:p>
          <a:p>
            <a:endParaRPr lang="en-US" dirty="0" smtClean="0"/>
          </a:p>
          <a:p>
            <a:r>
              <a:rPr lang="en-US" dirty="0" smtClean="0"/>
              <a:t>Eliminate some </a:t>
            </a:r>
            <a:r>
              <a:rPr lang="en-US" dirty="0" smtClean="0"/>
              <a:t>toe-nailing</a:t>
            </a:r>
          </a:p>
          <a:p>
            <a:endParaRPr lang="en-US" dirty="0" smtClean="0"/>
          </a:p>
          <a:p>
            <a:r>
              <a:rPr lang="en-US" dirty="0" smtClean="0"/>
              <a:t>Available in different sizes and pre-formed </a:t>
            </a:r>
            <a:r>
              <a:rPr lang="en-US" dirty="0" smtClean="0"/>
              <a:t>shapes</a:t>
            </a:r>
          </a:p>
          <a:p>
            <a:endParaRPr lang="en-US" dirty="0" smtClean="0"/>
          </a:p>
          <a:p>
            <a:r>
              <a:rPr lang="en-US" dirty="0" smtClean="0"/>
              <a:t>Galvanized metal</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94951" y="721428"/>
            <a:ext cx="2342358" cy="2020183"/>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800294" y="721428"/>
            <a:ext cx="2087684" cy="3172662"/>
          </a:xfrm>
          <a:prstGeom prst="rect">
            <a:avLst/>
          </a:prstGeom>
        </p:spPr>
      </p:pic>
    </p:spTree>
    <p:extLst>
      <p:ext uri="{BB962C8B-B14F-4D97-AF65-F5344CB8AC3E}">
        <p14:creationId xmlns:p14="http://schemas.microsoft.com/office/powerpoint/2010/main" val="1522467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Trusses</a:t>
            </a:r>
            <a:endParaRPr lang="en-US" dirty="0"/>
          </a:p>
        </p:txBody>
      </p:sp>
      <p:sp>
        <p:nvSpPr>
          <p:cNvPr id="3" name="Content Placeholder 2"/>
          <p:cNvSpPr>
            <a:spLocks noGrp="1"/>
          </p:cNvSpPr>
          <p:nvPr>
            <p:ph idx="1"/>
          </p:nvPr>
        </p:nvSpPr>
        <p:spPr>
          <a:xfrm>
            <a:off x="685800" y="1138562"/>
            <a:ext cx="7772400" cy="3733800"/>
          </a:xfrm>
        </p:spPr>
        <p:txBody>
          <a:bodyPr>
            <a:normAutofit/>
          </a:bodyPr>
          <a:lstStyle/>
          <a:p>
            <a:r>
              <a:rPr lang="en-US" dirty="0" smtClean="0"/>
              <a:t>Allow building to be build clear span up to 60’ Easily assembled</a:t>
            </a:r>
          </a:p>
          <a:p>
            <a:r>
              <a:rPr lang="en-US" dirty="0" smtClean="0"/>
              <a:t>Disadvantage: large crane may be needed</a:t>
            </a:r>
          </a:p>
          <a:p>
            <a:r>
              <a:rPr lang="en-US" dirty="0" smtClean="0"/>
              <a:t>Used with most any building design/roof type</a:t>
            </a:r>
          </a:p>
          <a:p>
            <a:r>
              <a:rPr lang="en-US" dirty="0" smtClean="0"/>
              <a:t>Bottom chord can support ceiling </a:t>
            </a:r>
          </a:p>
          <a:p>
            <a:r>
              <a:rPr lang="en-US" dirty="0" smtClean="0"/>
              <a:t>Several designs</a:t>
            </a:r>
          </a:p>
          <a:p>
            <a:r>
              <a:rPr lang="en-US" dirty="0" smtClean="0"/>
              <a:t>The more triangles/webs, the higher the load strength and span possibility</a:t>
            </a:r>
          </a:p>
          <a:p>
            <a:r>
              <a:rPr lang="en-US" dirty="0" smtClean="0"/>
              <a:t>Weight is transferred from the center to the outside support </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35837" y="4260586"/>
            <a:ext cx="5463894" cy="2239873"/>
          </a:xfrm>
          <a:prstGeom prst="rect">
            <a:avLst/>
          </a:prstGeom>
        </p:spPr>
      </p:pic>
    </p:spTree>
    <p:extLst>
      <p:ext uri="{BB962C8B-B14F-4D97-AF65-F5344CB8AC3E}">
        <p14:creationId xmlns:p14="http://schemas.microsoft.com/office/powerpoint/2010/main" val="2441858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Instructional Materials Service, Agricultural Mechanics 8229-C, Construction of Agricultural Structures, 1992. Print.</a:t>
            </a:r>
            <a:endParaRPr lang="en-US" dirty="0"/>
          </a:p>
        </p:txBody>
      </p:sp>
    </p:spTree>
    <p:extLst>
      <p:ext uri="{BB962C8B-B14F-4D97-AF65-F5344CB8AC3E}">
        <p14:creationId xmlns:p14="http://schemas.microsoft.com/office/powerpoint/2010/main" val="325042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a:xfrm>
            <a:off x="308599" y="1417638"/>
            <a:ext cx="7772400" cy="3733800"/>
          </a:xfrm>
        </p:spPr>
        <p:txBody>
          <a:bodyPr>
            <a:normAutofit/>
          </a:bodyPr>
          <a:lstStyle/>
          <a:p>
            <a:r>
              <a:rPr lang="en-US" sz="2800" dirty="0" smtClean="0"/>
              <a:t>Basic types/designs of </a:t>
            </a:r>
            <a:r>
              <a:rPr lang="en-US" sz="2800" dirty="0" smtClean="0"/>
              <a:t>wood structures</a:t>
            </a:r>
            <a:endParaRPr lang="en-US" sz="2800" dirty="0" smtClean="0"/>
          </a:p>
          <a:p>
            <a:pPr lvl="1"/>
            <a:r>
              <a:rPr lang="en-US" sz="2400" dirty="0" smtClean="0"/>
              <a:t>Stud </a:t>
            </a:r>
            <a:r>
              <a:rPr lang="en-US" sz="2400" dirty="0" smtClean="0"/>
              <a:t>frame</a:t>
            </a:r>
          </a:p>
          <a:p>
            <a:pPr lvl="1"/>
            <a:endParaRPr lang="en-US" sz="2400" dirty="0" smtClean="0"/>
          </a:p>
          <a:p>
            <a:pPr lvl="1"/>
            <a:r>
              <a:rPr lang="en-US" sz="2400" dirty="0" smtClean="0"/>
              <a:t>Pole </a:t>
            </a:r>
            <a:r>
              <a:rPr lang="en-US" sz="2400" dirty="0" smtClean="0"/>
              <a:t>frame</a:t>
            </a:r>
          </a:p>
          <a:p>
            <a:pPr lvl="1"/>
            <a:endParaRPr lang="en-US" sz="2400" dirty="0" smtClean="0"/>
          </a:p>
          <a:p>
            <a:pPr lvl="1"/>
            <a:r>
              <a:rPr lang="en-US" sz="2400" dirty="0" smtClean="0"/>
              <a:t>Rigid frame</a:t>
            </a:r>
          </a:p>
          <a:p>
            <a:pPr marL="68580" indent="0">
              <a:buNone/>
            </a:pPr>
            <a:endParaRPr lang="en-US" sz="2800" dirty="0" smtClean="0"/>
          </a:p>
        </p:txBody>
      </p:sp>
    </p:spTree>
    <p:extLst>
      <p:ext uri="{BB962C8B-B14F-4D97-AF65-F5344CB8AC3E}">
        <p14:creationId xmlns:p14="http://schemas.microsoft.com/office/powerpoint/2010/main" val="1641587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Roof Designs</a:t>
            </a:r>
            <a:endParaRPr lang="en-US" dirty="0"/>
          </a:p>
        </p:txBody>
      </p:sp>
      <p:pic>
        <p:nvPicPr>
          <p:cNvPr id="4" name="Content Placeholder 3" descr="Roof Types.jpeg"/>
          <p:cNvPicPr>
            <a:picLocks noGrp="1" noChangeAspect="1"/>
          </p:cNvPicPr>
          <p:nvPr>
            <p:ph idx="1"/>
          </p:nvPr>
        </p:nvPicPr>
        <p:blipFill>
          <a:blip r:embed="rId3" cstate="email">
            <a:extLst>
              <a:ext uri="{28A0092B-C50C-407E-A947-70E740481C1C}">
                <a14:useLocalDpi xmlns:a14="http://schemas.microsoft.com/office/drawing/2010/main" val="0"/>
              </a:ext>
            </a:extLst>
          </a:blip>
          <a:srcRect t="1488" b="1488"/>
          <a:stretch>
            <a:fillRect/>
          </a:stretch>
        </p:blipFill>
        <p:spPr>
          <a:prstGeom prst="rect">
            <a:avLst/>
          </a:prstGeom>
        </p:spPr>
      </p:pic>
    </p:spTree>
    <p:extLst>
      <p:ext uri="{BB962C8B-B14F-4D97-AF65-F5344CB8AC3E}">
        <p14:creationId xmlns:p14="http://schemas.microsoft.com/office/powerpoint/2010/main" val="286388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rame.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19619" y="88024"/>
            <a:ext cx="6329693" cy="6538914"/>
          </a:xfrm>
          <a:prstGeom prst="rect">
            <a:avLst/>
          </a:prstGeom>
        </p:spPr>
      </p:pic>
    </p:spTree>
    <p:extLst>
      <p:ext uri="{BB962C8B-B14F-4D97-AF65-F5344CB8AC3E}">
        <p14:creationId xmlns:p14="http://schemas.microsoft.com/office/powerpoint/2010/main" val="215915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idx="1"/>
          </p:nvPr>
        </p:nvSpPr>
        <p:spPr/>
        <p:txBody>
          <a:bodyPr>
            <a:normAutofit fontScale="70000" lnSpcReduction="20000"/>
          </a:bodyPr>
          <a:lstStyle/>
          <a:p>
            <a:r>
              <a:rPr lang="en-US" sz="2800" b="1" u="sng" dirty="0" smtClean="0"/>
              <a:t>Beam</a:t>
            </a:r>
            <a:r>
              <a:rPr lang="en-US" sz="2800" dirty="0" smtClean="0"/>
              <a:t>: primary structural member, usually horizontal that transversely supports a vertical load between two points and is subje</a:t>
            </a:r>
            <a:r>
              <a:rPr lang="en-US" sz="2800" dirty="0"/>
              <a:t>c</a:t>
            </a:r>
            <a:r>
              <a:rPr lang="en-US" sz="2800" dirty="0" smtClean="0"/>
              <a:t>ted to bending stresses</a:t>
            </a:r>
            <a:r>
              <a:rPr lang="en-US" sz="2800" dirty="0" smtClean="0"/>
              <a:t>.</a:t>
            </a:r>
          </a:p>
          <a:p>
            <a:r>
              <a:rPr lang="en-US" sz="2800" dirty="0" smtClean="0"/>
              <a:t> </a:t>
            </a:r>
            <a:endParaRPr lang="en-US" sz="2800" dirty="0" smtClean="0"/>
          </a:p>
          <a:p>
            <a:r>
              <a:rPr lang="en-US" sz="2800" b="1" u="sng" dirty="0" smtClean="0"/>
              <a:t>Blocking</a:t>
            </a:r>
            <a:r>
              <a:rPr lang="en-US" sz="2800" dirty="0" smtClean="0"/>
              <a:t>: any of the smaller secondary structural or non-structural members in the floor, wall, ceiling, or roofing systems that serve primarily as spacers; may also serve as means for fastening and attaching other structural members and wall or roof coverings. </a:t>
            </a:r>
            <a:endParaRPr lang="en-US" sz="2800" dirty="0" smtClean="0"/>
          </a:p>
          <a:p>
            <a:endParaRPr lang="en-US" sz="2800" dirty="0" smtClean="0"/>
          </a:p>
          <a:p>
            <a:r>
              <a:rPr lang="en-US" sz="2800" b="1" u="sng" dirty="0" smtClean="0"/>
              <a:t>Bridging</a:t>
            </a:r>
            <a:r>
              <a:rPr lang="en-US" sz="2800" dirty="0" smtClean="0"/>
              <a:t>: small wood or metal members used as diagonal or solid bracing between floor or ceiling joists to act as both tension and compression members to prevent twisting. </a:t>
            </a:r>
          </a:p>
        </p:txBody>
      </p:sp>
    </p:spTree>
    <p:extLst>
      <p:ext uri="{BB962C8B-B14F-4D97-AF65-F5344CB8AC3E}">
        <p14:creationId xmlns:p14="http://schemas.microsoft.com/office/powerpoint/2010/main" val="3939319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Terms</a:t>
            </a:r>
            <a:endParaRPr lang="en-US" dirty="0"/>
          </a:p>
        </p:txBody>
      </p:sp>
      <p:sp>
        <p:nvSpPr>
          <p:cNvPr id="3" name="Content Placeholder 2"/>
          <p:cNvSpPr>
            <a:spLocks noGrp="1"/>
          </p:cNvSpPr>
          <p:nvPr>
            <p:ph idx="1"/>
          </p:nvPr>
        </p:nvSpPr>
        <p:spPr/>
        <p:txBody>
          <a:bodyPr/>
          <a:lstStyle/>
          <a:p>
            <a:r>
              <a:rPr lang="en-US" b="1" u="sng" dirty="0"/>
              <a:t>Center Line: </a:t>
            </a:r>
            <a:r>
              <a:rPr lang="en-US" dirty="0"/>
              <a:t>center line of a member, rough opening, etc. The abbreviation or mark commonly used is C/L</a:t>
            </a:r>
            <a:r>
              <a:rPr lang="en-US" dirty="0" smtClean="0"/>
              <a:t>.</a:t>
            </a:r>
          </a:p>
          <a:p>
            <a:endParaRPr lang="en-US" dirty="0"/>
          </a:p>
          <a:p>
            <a:r>
              <a:rPr lang="en-US" b="1" u="sng" dirty="0"/>
              <a:t>Collar beam or collar tie: </a:t>
            </a:r>
            <a:r>
              <a:rPr lang="en-US" dirty="0"/>
              <a:t>a secondary horizontal bracing usually located 12” to 18” below the ridge used to connect pairs of rafters on opposite sides of the roof. </a:t>
            </a:r>
            <a:endParaRPr lang="en-US" b="1" u="sng" dirty="0"/>
          </a:p>
          <a:p>
            <a:endParaRPr lang="en-US" dirty="0"/>
          </a:p>
        </p:txBody>
      </p:sp>
    </p:spTree>
    <p:extLst>
      <p:ext uri="{BB962C8B-B14F-4D97-AF65-F5344CB8AC3E}">
        <p14:creationId xmlns:p14="http://schemas.microsoft.com/office/powerpoint/2010/main" val="2439961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Terms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Column</a:t>
            </a:r>
            <a:r>
              <a:rPr lang="en-US" dirty="0" smtClean="0"/>
              <a:t>: any of the primary structural members used in a vertical position on a building (studs, poles, posts, etc.) to transfer loads rom main roof beams, trusses, or rafters to the foundation or a pier. </a:t>
            </a:r>
          </a:p>
          <a:p>
            <a:r>
              <a:rPr lang="en-US" b="1" u="sng" dirty="0" smtClean="0"/>
              <a:t>Framing</a:t>
            </a:r>
            <a:r>
              <a:rPr lang="en-US" dirty="0" smtClean="0"/>
              <a:t>: primary and secondary members (columns, rafters, girts, girders, purlins, diagonal bracing, bridging, blocking, etc.) which go together to make up the skeleton or support structure to which covering can be applied. </a:t>
            </a:r>
          </a:p>
          <a:p>
            <a:r>
              <a:rPr lang="en-US" b="1" u="sng" dirty="0" smtClean="0"/>
              <a:t>Girder</a:t>
            </a:r>
            <a:r>
              <a:rPr lang="en-US" dirty="0" smtClean="0"/>
              <a:t>: main horizontal or near horizontal structural member located between or across the tops of columns that supports heavy </a:t>
            </a:r>
            <a:r>
              <a:rPr lang="en-US" dirty="0"/>
              <a:t>v</a:t>
            </a:r>
            <a:r>
              <a:rPr lang="en-US" dirty="0" smtClean="0"/>
              <a:t>ertical loads; possibly consisting of several pieces such as laminated or trussed beams used to support </a:t>
            </a:r>
            <a:r>
              <a:rPr lang="en-US" dirty="0"/>
              <a:t>v</a:t>
            </a:r>
            <a:r>
              <a:rPr lang="en-US" dirty="0" smtClean="0"/>
              <a:t>ertical loads across wide openings. </a:t>
            </a:r>
          </a:p>
          <a:p>
            <a:r>
              <a:rPr lang="en-US" b="1" u="sng" dirty="0" smtClean="0"/>
              <a:t>Load Bearing Partition or Wall: </a:t>
            </a:r>
            <a:r>
              <a:rPr lang="en-US" dirty="0" smtClean="0"/>
              <a:t>internal or external wall or partition that supports a vertical load in addition to its own weight. </a:t>
            </a:r>
          </a:p>
        </p:txBody>
      </p:sp>
    </p:spTree>
    <p:extLst>
      <p:ext uri="{BB962C8B-B14F-4D97-AF65-F5344CB8AC3E}">
        <p14:creationId xmlns:p14="http://schemas.microsoft.com/office/powerpoint/2010/main" val="766129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Terms </a:t>
            </a:r>
            <a:r>
              <a:rPr lang="en-US" dirty="0" err="1"/>
              <a:t>cont</a:t>
            </a:r>
            <a:r>
              <a:rPr lang="en-US" dirty="0"/>
              <a:t>…</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Girt: </a:t>
            </a:r>
            <a:r>
              <a:rPr lang="en-US" dirty="0"/>
              <a:t> </a:t>
            </a:r>
            <a:r>
              <a:rPr lang="en-US" dirty="0" smtClean="0"/>
              <a:t>secondary horizontal structural member attached to sidewall or </a:t>
            </a:r>
            <a:r>
              <a:rPr lang="en-US" dirty="0" err="1" smtClean="0"/>
              <a:t>endwall</a:t>
            </a:r>
            <a:r>
              <a:rPr lang="en-US" dirty="0" smtClean="0"/>
              <a:t> </a:t>
            </a:r>
            <a:r>
              <a:rPr lang="en-US" dirty="0"/>
              <a:t>c</a:t>
            </a:r>
            <a:r>
              <a:rPr lang="en-US" dirty="0" smtClean="0"/>
              <a:t>olumns to which wall coverings are attached and </a:t>
            </a:r>
            <a:r>
              <a:rPr lang="en-US" dirty="0" smtClean="0"/>
              <a:t>supported</a:t>
            </a:r>
          </a:p>
          <a:p>
            <a:endParaRPr lang="en-US" dirty="0" smtClean="0"/>
          </a:p>
          <a:p>
            <a:r>
              <a:rPr lang="en-US" b="1" u="sng" dirty="0" smtClean="0"/>
              <a:t>Header: </a:t>
            </a:r>
            <a:r>
              <a:rPr lang="en-US" dirty="0" smtClean="0"/>
              <a:t>support beam placed horizontally across the top of a door, window, or other opening in stud frame construction to which other overhead framing members can be attached and supported</a:t>
            </a:r>
            <a:r>
              <a:rPr lang="en-US" dirty="0" smtClean="0"/>
              <a:t>.</a:t>
            </a:r>
          </a:p>
          <a:p>
            <a:endParaRPr lang="en-US" dirty="0" smtClean="0"/>
          </a:p>
          <a:p>
            <a:r>
              <a:rPr lang="en-US" b="1" u="sng" dirty="0" smtClean="0"/>
              <a:t>Joist: </a:t>
            </a:r>
            <a:r>
              <a:rPr lang="en-US" dirty="0" smtClean="0"/>
              <a:t>one of a series of primary horizontal framing members used to support the ceiling and floor (ceiling joists and floor joists). Ceiling joists also helps to overcome the outward thrust of force created by the roof load pushing down and out on the rafters</a:t>
            </a:r>
          </a:p>
          <a:p>
            <a:endParaRPr lang="en-US" b="1" u="sng" dirty="0"/>
          </a:p>
        </p:txBody>
      </p:sp>
    </p:spTree>
    <p:extLst>
      <p:ext uri="{BB962C8B-B14F-4D97-AF65-F5344CB8AC3E}">
        <p14:creationId xmlns:p14="http://schemas.microsoft.com/office/powerpoint/2010/main" val="3824750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394</TotalTime>
  <Words>1631</Words>
  <Application>Microsoft Office PowerPoint</Application>
  <PresentationFormat>On-screen Show (4:3)</PresentationFormat>
  <Paragraphs>149</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Urban Pop</vt:lpstr>
      <vt:lpstr>Construction of Agricultural structures</vt:lpstr>
      <vt:lpstr>Construction</vt:lpstr>
      <vt:lpstr>Structure</vt:lpstr>
      <vt:lpstr>Roof Designs</vt:lpstr>
      <vt:lpstr>PowerPoint Presentation</vt:lpstr>
      <vt:lpstr>terms</vt:lpstr>
      <vt:lpstr>Structure Terms</vt:lpstr>
      <vt:lpstr>Structure Terms cont…</vt:lpstr>
      <vt:lpstr>Structure Terms cont…</vt:lpstr>
      <vt:lpstr>Structure Terms cont…</vt:lpstr>
      <vt:lpstr>Structure Terms cont…</vt:lpstr>
      <vt:lpstr>Structure Terms cont…</vt:lpstr>
      <vt:lpstr>Structure Terms cont…</vt:lpstr>
      <vt:lpstr>Structure Terms cont…</vt:lpstr>
      <vt:lpstr>Structure Terms cont…</vt:lpstr>
      <vt:lpstr>Stud frame layout</vt:lpstr>
      <vt:lpstr>Steps to take to begin framing</vt:lpstr>
      <vt:lpstr>Steps to take to begin framing</vt:lpstr>
      <vt:lpstr>Steps cont…</vt:lpstr>
      <vt:lpstr>Steps cont…</vt:lpstr>
      <vt:lpstr>PowerPoint Presentation</vt:lpstr>
      <vt:lpstr>Connecting joints</vt:lpstr>
      <vt:lpstr>“Dry-wall screws”</vt:lpstr>
      <vt:lpstr>anchors</vt:lpstr>
      <vt:lpstr>Trusses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of Agricultural structures</dc:title>
  <dc:creator>Lesleigh Bagley</dc:creator>
  <cp:lastModifiedBy>s Shared Installation User</cp:lastModifiedBy>
  <cp:revision>26</cp:revision>
  <dcterms:created xsi:type="dcterms:W3CDTF">2015-03-29T20:00:48Z</dcterms:created>
  <dcterms:modified xsi:type="dcterms:W3CDTF">2015-03-30T15:28:17Z</dcterms:modified>
</cp:coreProperties>
</file>